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52" r:id="rId3"/>
    <p:sldId id="266" r:id="rId4"/>
    <p:sldId id="309" r:id="rId5"/>
    <p:sldId id="311" r:id="rId6"/>
    <p:sldId id="337" r:id="rId7"/>
    <p:sldId id="265" r:id="rId8"/>
    <p:sldId id="284" r:id="rId9"/>
    <p:sldId id="269" r:id="rId10"/>
    <p:sldId id="319" r:id="rId11"/>
    <p:sldId id="303" r:id="rId12"/>
    <p:sldId id="270" r:id="rId13"/>
    <p:sldId id="351" r:id="rId14"/>
    <p:sldId id="318" r:id="rId15"/>
    <p:sldId id="310" r:id="rId16"/>
    <p:sldId id="271" r:id="rId17"/>
    <p:sldId id="331" r:id="rId18"/>
    <p:sldId id="358" r:id="rId19"/>
    <p:sldId id="294" r:id="rId20"/>
    <p:sldId id="317" r:id="rId21"/>
    <p:sldId id="359" r:id="rId22"/>
    <p:sldId id="364" r:id="rId23"/>
    <p:sldId id="361" r:id="rId24"/>
    <p:sldId id="362" r:id="rId25"/>
    <p:sldId id="363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7F"/>
    <a:srgbClr val="005355"/>
    <a:srgbClr val="D74800"/>
    <a:srgbClr val="910C07"/>
    <a:srgbClr val="00D5FF"/>
    <a:srgbClr val="042445"/>
    <a:srgbClr val="80175B"/>
    <a:srgbClr val="D6D6D6"/>
    <a:srgbClr val="00A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/>
    <p:restoredTop sz="92069"/>
  </p:normalViewPr>
  <p:slideViewPr>
    <p:cSldViewPr snapToGrid="0" snapToObjects="1" showGuides="1">
      <p:cViewPr varScale="1">
        <p:scale>
          <a:sx n="140" d="100"/>
          <a:sy n="140" d="100"/>
        </p:scale>
        <p:origin x="1448" y="200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291CC-298D-324A-B9F2-6595A770B6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5AAE-7EDA-384E-810F-D5708A59B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5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38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94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1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17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69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6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59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9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8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8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32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54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56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3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09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21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6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85AAE-7EDA-384E-810F-D5708A59B9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3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0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3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8900"/>
            <a:ext cx="10515600" cy="4818063"/>
          </a:xfrm>
        </p:spPr>
        <p:txBody>
          <a:bodyPr/>
          <a:lstStyle>
            <a:lvl1pPr>
              <a:defRPr sz="2000"/>
            </a:lvl1pPr>
            <a:lvl2pPr marL="685800" indent="-228600">
              <a:buSzPct val="80000"/>
              <a:buFont typeface="Wingdings" charset="2"/>
              <a:buChar char="§"/>
              <a:defRPr sz="1800"/>
            </a:lvl2pPr>
            <a:lvl3pPr marL="1143000" indent="-228600">
              <a:buSzPct val="60000"/>
              <a:buFont typeface="Courier New" charset="0"/>
              <a:buChar char="o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7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7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3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2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0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3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8AF9F-C863-8F46-BEA4-247715EBFCEA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5DD99-0DD9-9442-AEC4-F077212EE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9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38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60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5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58.png"/><Relationship Id="rId5" Type="http://schemas.microsoft.com/office/2007/relationships/media" Target="../media/media5.mp4"/><Relationship Id="rId10" Type="http://schemas.openxmlformats.org/officeDocument/2006/relationships/notesSlide" Target="../notesSlides/notesSlide17.xml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63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jelena@jelena-diakonikolas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tiff"/><Relationship Id="rId5" Type="http://schemas.openxmlformats.org/officeDocument/2006/relationships/image" Target="../media/image69.png"/><Relationship Id="rId4" Type="http://schemas.openxmlformats.org/officeDocument/2006/relationships/hyperlink" Target="http://www.jelena-diakonikola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emf"/><Relationship Id="rId7" Type="http://schemas.openxmlformats.org/officeDocument/2006/relationships/image" Target="../media/image1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2.emf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19.emf"/><Relationship Id="rId3" Type="http://schemas.openxmlformats.org/officeDocument/2006/relationships/image" Target="../media/image10.tiff"/><Relationship Id="rId7" Type="http://schemas.openxmlformats.org/officeDocument/2006/relationships/image" Target="../media/image15.emf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47.png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1.emf"/><Relationship Id="rId9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emf"/><Relationship Id="rId3" Type="http://schemas.openxmlformats.org/officeDocument/2006/relationships/image" Target="../media/image20.tiff"/><Relationship Id="rId7" Type="http://schemas.openxmlformats.org/officeDocument/2006/relationships/image" Target="../media/image24.emf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11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tiff"/><Relationship Id="rId9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microsoft.com/office/2007/relationships/media" Target="../media/media2.mp4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34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3.png"/><Relationship Id="rId4" Type="http://schemas.openxmlformats.org/officeDocument/2006/relationships/video" Target="../media/media2.mp4"/><Relationship Id="rId9" Type="http://schemas.openxmlformats.org/officeDocument/2006/relationships/image" Target="../media/image32.png"/><Relationship Id="rId1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132" y="4201068"/>
            <a:ext cx="9973735" cy="874776"/>
          </a:xfrm>
        </p:spPr>
        <p:txBody>
          <a:bodyPr>
            <a:normAutofit/>
          </a:bodyPr>
          <a:lstStyle/>
          <a:p>
            <a:r>
              <a:rPr lang="en-US" sz="3200" dirty="0"/>
              <a:t>The Approximate Duality Gap Technique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77570"/>
            <a:ext cx="9144000" cy="87477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Jelena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</a:rPr>
              <a:t>Diakonikolas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228" y="5878503"/>
            <a:ext cx="520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CS 726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Fall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1EF2F-6EDA-464F-82D7-EFC0C69D8C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146" y="987311"/>
            <a:ext cx="5583705" cy="30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0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9441-C6F7-AE4D-9FD1-8D2C2F61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24C7C-1090-724B-A4C1-C878CF527500}"/>
              </a:ext>
            </a:extLst>
          </p:cNvPr>
          <p:cNvSpPr/>
          <p:nvPr/>
        </p:nvSpPr>
        <p:spPr>
          <a:xfrm>
            <a:off x="455430" y="1317356"/>
            <a:ext cx="4197413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70517-797B-BB41-B8C2-3B11BB1A54C7}"/>
                  </a:ext>
                </a:extLst>
              </p:cNvPr>
              <p:cNvSpPr txBox="1"/>
              <p:nvPr/>
            </p:nvSpPr>
            <p:spPr>
              <a:xfrm>
                <a:off x="484880" y="1454881"/>
                <a:ext cx="4197413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The general technique</a:t>
                </a:r>
              </a:p>
              <a:p>
                <a:pPr marL="285750" indent="-2857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Upper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primal problem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approx. dual problem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Approximate duality gap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70517-797B-BB41-B8C2-3B11BB1A5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0" y="1454881"/>
                <a:ext cx="4197413" cy="1615827"/>
              </a:xfrm>
              <a:prstGeom prst="rect">
                <a:avLst/>
              </a:prstGeom>
              <a:blipFill>
                <a:blip r:embed="rId3"/>
                <a:stretch>
                  <a:fillRect l="-1205" t="-2344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CCD13847-1835-5344-A318-A8162249890C}"/>
              </a:ext>
            </a:extLst>
          </p:cNvPr>
          <p:cNvSpPr/>
          <p:nvPr/>
        </p:nvSpPr>
        <p:spPr>
          <a:xfrm>
            <a:off x="4652844" y="2041452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9C19A-46A5-2F4E-94D4-4D9185340F64}"/>
              </a:ext>
            </a:extLst>
          </p:cNvPr>
          <p:cNvSpPr/>
          <p:nvPr/>
        </p:nvSpPr>
        <p:spPr>
          <a:xfrm>
            <a:off x="5070851" y="1317356"/>
            <a:ext cx="3094958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C6E64-79DC-2B40-873D-0CBB22F473C9}"/>
                  </a:ext>
                </a:extLst>
              </p:cNvPr>
              <p:cNvSpPr txBox="1"/>
              <p:nvPr/>
            </p:nvSpPr>
            <p:spPr>
              <a:xfrm>
                <a:off x="5100301" y="1454881"/>
                <a:ext cx="3094958" cy="168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Continuous-time methods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accent3"/>
                    </a:solidFill>
                  </a:rPr>
                  <a:t>An invariance principle: </a:t>
                </a:r>
                <a:r>
                  <a:rPr lang="en-US" dirty="0">
                    <a:solidFill>
                      <a:schemeClr val="tx1"/>
                    </a:solidFill>
                  </a:rPr>
                  <a:t>conservation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for some strictly increasing function of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C6E64-79DC-2B40-873D-0CBB22F4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301" y="1454881"/>
                <a:ext cx="3094958" cy="1684948"/>
              </a:xfrm>
              <a:prstGeom prst="rect">
                <a:avLst/>
              </a:prstGeom>
              <a:blipFill>
                <a:blip r:embed="rId4"/>
                <a:stretch>
                  <a:fillRect l="-2049" t="-2256" r="-82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3AB2A7A-5E71-5848-B2D9-F7F4D86368C9}"/>
              </a:ext>
            </a:extLst>
          </p:cNvPr>
          <p:cNvGrpSpPr/>
          <p:nvPr/>
        </p:nvGrpSpPr>
        <p:grpSpPr>
          <a:xfrm>
            <a:off x="2052530" y="3429000"/>
            <a:ext cx="9090206" cy="2950052"/>
            <a:chOff x="2052530" y="3429000"/>
            <a:chExt cx="9090206" cy="2950052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59A67B4-ED5A-514F-9AC8-F99FF9F21876}"/>
                </a:ext>
              </a:extLst>
            </p:cNvPr>
            <p:cNvSpPr/>
            <p:nvPr/>
          </p:nvSpPr>
          <p:spPr>
            <a:xfrm>
              <a:off x="2052530" y="3429000"/>
              <a:ext cx="9090206" cy="2950052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67000"/>
                  </a:schemeClr>
                </a:gs>
                <a:gs pos="50000">
                  <a:schemeClr val="accent1">
                    <a:tint val="44500"/>
                    <a:satMod val="160000"/>
                    <a:alpha val="32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9704E3-BBB2-C640-AED0-59D4640EB032}"/>
                </a:ext>
              </a:extLst>
            </p:cNvPr>
            <p:cNvSpPr txBox="1"/>
            <p:nvPr/>
          </p:nvSpPr>
          <p:spPr>
            <a:xfrm>
              <a:off x="5575220" y="4221125"/>
              <a:ext cx="2360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Invariance principle: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0484D5F-9FDC-164F-B58F-A40F6A70B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8345" y="4643289"/>
              <a:ext cx="2740295" cy="1471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76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Dual Averaging/Mirror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8900"/>
            <a:ext cx="10994136" cy="5261356"/>
          </a:xfrm>
        </p:spPr>
        <p:txBody>
          <a:bodyPr>
            <a:normAutofit/>
          </a:bodyPr>
          <a:lstStyle/>
          <a:p>
            <a:r>
              <a:rPr lang="en-US" dirty="0"/>
              <a:t>Denote: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3400"/>
              </a:spcBef>
            </a:pPr>
            <a:r>
              <a:rPr lang="en-US" dirty="0"/>
              <a:t>If                                                                                  , then: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200"/>
              </a:spcBef>
            </a:pPr>
            <a:r>
              <a:rPr lang="en-US" dirty="0"/>
              <a:t>A similar continuous-time dynamics was the motivation for the original mirror descent algorithm from [</a:t>
            </a:r>
            <a:r>
              <a:rPr lang="en-US" dirty="0" err="1">
                <a:solidFill>
                  <a:schemeClr val="accent4"/>
                </a:solidFill>
              </a:rPr>
              <a:t>Nemirovskii</a:t>
            </a:r>
            <a:r>
              <a:rPr lang="en-US" dirty="0">
                <a:solidFill>
                  <a:schemeClr val="accent4"/>
                </a:solidFill>
              </a:rPr>
              <a:t>, Yudin’83</a:t>
            </a:r>
            <a:r>
              <a:rPr lang="en-US" dirty="0"/>
              <a:t>] 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7755864" y="3691539"/>
            <a:ext cx="224436" cy="1148353"/>
          </a:xfrm>
          <a:prstGeom prst="rightBrace">
            <a:avLst>
              <a:gd name="adj1" fmla="val 108136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788" y="4398600"/>
            <a:ext cx="381000" cy="17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87840-B699-214D-A3C2-2AC913DAB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627" y="3775662"/>
            <a:ext cx="4780873" cy="3908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66352" y="4850650"/>
            <a:ext cx="2018455" cy="668871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F2948D-6668-8F43-8FA2-1BE067392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739" y="5066909"/>
            <a:ext cx="1031236" cy="2115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2E763A-E758-2944-BCEA-6326E4778F69}"/>
              </a:ext>
            </a:extLst>
          </p:cNvPr>
          <p:cNvSpPr/>
          <p:nvPr/>
        </p:nvSpPr>
        <p:spPr>
          <a:xfrm>
            <a:off x="2997200" y="1757578"/>
            <a:ext cx="6248400" cy="462226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BC416F-FD6A-DD48-952A-A83C76870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945" y="1773555"/>
            <a:ext cx="5765800" cy="406400"/>
          </a:xfrm>
          <a:prstGeom prst="rect">
            <a:avLst/>
          </a:prstGeom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E4AEF2C0-6A93-B344-9418-1096AD3B38FA}"/>
              </a:ext>
            </a:extLst>
          </p:cNvPr>
          <p:cNvSpPr/>
          <p:nvPr/>
        </p:nvSpPr>
        <p:spPr>
          <a:xfrm rot="5400000">
            <a:off x="6539186" y="83240"/>
            <a:ext cx="317149" cy="4642908"/>
          </a:xfrm>
          <a:prstGeom prst="rightBrace">
            <a:avLst>
              <a:gd name="adj1" fmla="val 108136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B78AC-5AC3-6749-A2A5-824D82F9AC56}"/>
              </a:ext>
            </a:extLst>
          </p:cNvPr>
          <p:cNvSpPr txBox="1"/>
          <p:nvPr/>
        </p:nvSpPr>
        <p:spPr>
          <a:xfrm>
            <a:off x="4593455" y="2480355"/>
            <a:ext cx="424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lower bound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325E6F-1E81-0941-BA6B-38D5BF00B6DB}"/>
              </a:ext>
            </a:extLst>
          </p:cNvPr>
          <p:cNvSpPr/>
          <p:nvPr/>
        </p:nvSpPr>
        <p:spPr>
          <a:xfrm>
            <a:off x="5752240" y="4850650"/>
            <a:ext cx="5484676" cy="668871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2249EC-E1E5-8B41-B934-49E58E03A685}"/>
                  </a:ext>
                </a:extLst>
              </p:cNvPr>
              <p:cNvSpPr txBox="1"/>
              <p:nvPr/>
            </p:nvSpPr>
            <p:spPr>
              <a:xfrm>
                <a:off x="5775269" y="5001415"/>
                <a:ext cx="2138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Solution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2249EC-E1E5-8B41-B934-49E58E03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269" y="5001415"/>
                <a:ext cx="2138860" cy="369332"/>
              </a:xfrm>
              <a:prstGeom prst="rect">
                <a:avLst/>
              </a:prstGeom>
              <a:blipFill>
                <a:blip r:embed="rId7"/>
                <a:stretch>
                  <a:fillRect l="-236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9AF741-0CCF-A34B-A0E7-76E12B1C5E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610" y="5016315"/>
            <a:ext cx="3454400" cy="35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8F4AC3-0D15-7E4A-B93C-EFC4F2A816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011" y="2866654"/>
            <a:ext cx="39497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3" grpId="1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Accelerated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8900"/>
            <a:ext cx="10994136" cy="5261356"/>
          </a:xfrm>
        </p:spPr>
        <p:txBody>
          <a:bodyPr>
            <a:normAutofit/>
          </a:bodyPr>
          <a:lstStyle/>
          <a:p>
            <a:r>
              <a:rPr lang="en-US" dirty="0"/>
              <a:t>Denote: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2200"/>
              </a:spcBef>
            </a:pPr>
            <a:r>
              <a:rPr lang="en-US" dirty="0"/>
              <a:t>If                           , then: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97200" y="1757578"/>
            <a:ext cx="6248400" cy="462226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7391189" y="2451644"/>
            <a:ext cx="341132" cy="3085040"/>
          </a:xfrm>
          <a:prstGeom prst="rightBrace">
            <a:avLst>
              <a:gd name="adj1" fmla="val 108136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7" y="4134967"/>
            <a:ext cx="381000" cy="177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A60D48-E84B-FC46-B9A3-86BF753AE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078" y="2743362"/>
            <a:ext cx="11811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8DF1F8-C73D-5642-9298-D35BA9EEE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999" y="3359493"/>
            <a:ext cx="6178402" cy="4641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449C1C-C29D-6249-B0D4-98E649943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945" y="1773555"/>
            <a:ext cx="5765800" cy="406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28260" y="4490627"/>
            <a:ext cx="3343940" cy="668871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DF26C1-D02E-4140-9F20-F9963E8BD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3024" y="4607570"/>
            <a:ext cx="2887967" cy="4416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2DCA78-C8C9-3745-B1C9-F398B1FDC9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5268" y="4629303"/>
            <a:ext cx="4343400" cy="39370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 rot="5400000">
            <a:off x="6539186" y="83240"/>
            <a:ext cx="317149" cy="4642908"/>
          </a:xfrm>
          <a:prstGeom prst="rightBrace">
            <a:avLst>
              <a:gd name="adj1" fmla="val 108136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93455" y="2480355"/>
            <a:ext cx="424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lower bound</a:t>
            </a:r>
          </a:p>
        </p:txBody>
      </p:sp>
    </p:spTree>
    <p:extLst>
      <p:ext uri="{BB962C8B-B14F-4D97-AF65-F5344CB8AC3E}">
        <p14:creationId xmlns:p14="http://schemas.microsoft.com/office/powerpoint/2010/main" val="44831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DAE1-AD20-F74F-8F58-DDEE03A4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Many More…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9ACA5A-ECC9-8341-BD22-B335752A81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The full recipe: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Pick the upper bound based on the differentiability of the objective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Build the lower bound based on the assumptions about the objective and minimization oracles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Differentiate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and set equal to zero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chemeClr val="accent4"/>
                    </a:solidFill>
                  </a:rPr>
                  <a:t>Some other examples: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Frank-Wolfe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composite minimization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smooth and strongly convex minimization…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b="1" dirty="0">
                    <a:solidFill>
                      <a:schemeClr val="accent3"/>
                    </a:solidFill>
                  </a:rPr>
                  <a:t>Further generalizations</a:t>
                </a:r>
                <a:r>
                  <a:rPr lang="en-US" dirty="0"/>
                  <a:t>: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convex-concave saddle point problems and variational inequalities with monotone operators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9ACA5A-ECC9-8341-BD22-B335752A81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D224941-F2ED-7A4E-8B14-5E754CFCBF18}"/>
              </a:ext>
            </a:extLst>
          </p:cNvPr>
          <p:cNvSpPr txBox="1"/>
          <p:nvPr/>
        </p:nvSpPr>
        <p:spPr>
          <a:xfrm>
            <a:off x="435386" y="6323598"/>
            <a:ext cx="11560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D</a:t>
            </a:r>
            <a:r>
              <a:rPr lang="en-US" sz="1600" dirty="0"/>
              <a:t>, </a:t>
            </a:r>
            <a:r>
              <a:rPr lang="en-US" sz="1600" dirty="0" err="1"/>
              <a:t>Orecchia</a:t>
            </a:r>
            <a:r>
              <a:rPr lang="en-US" sz="1600" dirty="0"/>
              <a:t>, “</a:t>
            </a:r>
            <a:r>
              <a:rPr lang="en-US" sz="1600" i="1" dirty="0"/>
              <a:t>The Approximate Duality Gap Technique: A Unified Theory of First-Order Methods</a:t>
            </a:r>
            <a:r>
              <a:rPr lang="en-US" sz="1600" dirty="0"/>
              <a:t>,” SIAM J. </a:t>
            </a:r>
            <a:r>
              <a:rPr lang="en-US" sz="1600" dirty="0" err="1"/>
              <a:t>Optimiz</a:t>
            </a:r>
            <a:r>
              <a:rPr lang="en-US" sz="1600" dirty="0"/>
              <a:t>., 2019. </a:t>
            </a:r>
          </a:p>
        </p:txBody>
      </p:sp>
    </p:spTree>
    <p:extLst>
      <p:ext uri="{BB962C8B-B14F-4D97-AF65-F5344CB8AC3E}">
        <p14:creationId xmlns:p14="http://schemas.microsoft.com/office/powerpoint/2010/main" val="13629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9441-C6F7-AE4D-9FD1-8D2C2F61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24C7C-1090-724B-A4C1-C878CF527500}"/>
              </a:ext>
            </a:extLst>
          </p:cNvPr>
          <p:cNvSpPr/>
          <p:nvPr/>
        </p:nvSpPr>
        <p:spPr>
          <a:xfrm>
            <a:off x="455430" y="1317356"/>
            <a:ext cx="4197413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70517-797B-BB41-B8C2-3B11BB1A54C7}"/>
                  </a:ext>
                </a:extLst>
              </p:cNvPr>
              <p:cNvSpPr txBox="1"/>
              <p:nvPr/>
            </p:nvSpPr>
            <p:spPr>
              <a:xfrm>
                <a:off x="484880" y="1454881"/>
                <a:ext cx="4197413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The general technique</a:t>
                </a:r>
              </a:p>
              <a:p>
                <a:pPr marL="285750" indent="-2857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Upper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primal problem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approx. dual problem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Approximate duality gap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70517-797B-BB41-B8C2-3B11BB1A5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0" y="1454881"/>
                <a:ext cx="4197413" cy="1615827"/>
              </a:xfrm>
              <a:prstGeom prst="rect">
                <a:avLst/>
              </a:prstGeom>
              <a:blipFill>
                <a:blip r:embed="rId3"/>
                <a:stretch>
                  <a:fillRect l="-1205" t="-2344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CCD13847-1835-5344-A318-A8162249890C}"/>
              </a:ext>
            </a:extLst>
          </p:cNvPr>
          <p:cNvSpPr/>
          <p:nvPr/>
        </p:nvSpPr>
        <p:spPr>
          <a:xfrm>
            <a:off x="4652844" y="2041452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9C19A-46A5-2F4E-94D4-4D9185340F64}"/>
              </a:ext>
            </a:extLst>
          </p:cNvPr>
          <p:cNvSpPr/>
          <p:nvPr/>
        </p:nvSpPr>
        <p:spPr>
          <a:xfrm>
            <a:off x="5070851" y="1317356"/>
            <a:ext cx="3094958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C6E64-79DC-2B40-873D-0CBB22F473C9}"/>
                  </a:ext>
                </a:extLst>
              </p:cNvPr>
              <p:cNvSpPr txBox="1"/>
              <p:nvPr/>
            </p:nvSpPr>
            <p:spPr>
              <a:xfrm>
                <a:off x="5100301" y="1454881"/>
                <a:ext cx="3094958" cy="168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Continuous-time methods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accent3"/>
                    </a:solidFill>
                  </a:rPr>
                  <a:t>An invariance principle: </a:t>
                </a:r>
                <a:r>
                  <a:rPr lang="en-US" dirty="0">
                    <a:solidFill>
                      <a:schemeClr val="tx1"/>
                    </a:solidFill>
                  </a:rPr>
                  <a:t>conservation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for some strictly increasing function of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C6E64-79DC-2B40-873D-0CBB22F4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301" y="1454881"/>
                <a:ext cx="3094958" cy="1684948"/>
              </a:xfrm>
              <a:prstGeom prst="rect">
                <a:avLst/>
              </a:prstGeom>
              <a:blipFill>
                <a:blip r:embed="rId4"/>
                <a:stretch>
                  <a:fillRect l="-2049" t="-2256" r="-82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7B010A3-3B19-D44F-AFF4-F1EA8EE24A90}"/>
              </a:ext>
            </a:extLst>
          </p:cNvPr>
          <p:cNvSpPr/>
          <p:nvPr/>
        </p:nvSpPr>
        <p:spPr>
          <a:xfrm>
            <a:off x="8554367" y="1317356"/>
            <a:ext cx="3094958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B50C1-8BA5-914A-99DE-7B71B925537D}"/>
              </a:ext>
            </a:extLst>
          </p:cNvPr>
          <p:cNvSpPr txBox="1"/>
          <p:nvPr/>
        </p:nvSpPr>
        <p:spPr>
          <a:xfrm>
            <a:off x="8583817" y="1454881"/>
            <a:ext cx="3065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Discrete-time methods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Discretization </a:t>
            </a:r>
            <a:r>
              <a:rPr lang="en-US" dirty="0"/>
              <a:t>of continuous-time dynamics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Recovering known methods </a:t>
            </a:r>
            <a:r>
              <a:rPr lang="en-US" dirty="0"/>
              <a:t>and obtaining </a:t>
            </a:r>
            <a:r>
              <a:rPr lang="en-US" dirty="0">
                <a:solidFill>
                  <a:schemeClr val="accent3"/>
                </a:solidFill>
              </a:rPr>
              <a:t>new methods and results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9D7A8EE-ABE8-1A48-8B15-A82927D8B006}"/>
              </a:ext>
            </a:extLst>
          </p:cNvPr>
          <p:cNvSpPr/>
          <p:nvPr/>
        </p:nvSpPr>
        <p:spPr>
          <a:xfrm>
            <a:off x="8165809" y="2041450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EBC37D-8D6F-0445-93B5-EF058952CA68}"/>
              </a:ext>
            </a:extLst>
          </p:cNvPr>
          <p:cNvGrpSpPr/>
          <p:nvPr/>
        </p:nvGrpSpPr>
        <p:grpSpPr>
          <a:xfrm>
            <a:off x="2052530" y="3429000"/>
            <a:ext cx="9090206" cy="2950052"/>
            <a:chOff x="2052530" y="3429000"/>
            <a:chExt cx="9090206" cy="2950052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8FAFA141-A2A1-AA43-A1AB-8AA51727C953}"/>
                </a:ext>
              </a:extLst>
            </p:cNvPr>
            <p:cNvSpPr/>
            <p:nvPr/>
          </p:nvSpPr>
          <p:spPr>
            <a:xfrm>
              <a:off x="2052530" y="3429000"/>
              <a:ext cx="9090206" cy="2950052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67000"/>
                  </a:schemeClr>
                </a:gs>
                <a:gs pos="50000">
                  <a:schemeClr val="accent1">
                    <a:tint val="44500"/>
                    <a:satMod val="160000"/>
                    <a:alpha val="32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3D5F75-A723-7E45-B1E1-44B20AEDC215}"/>
                </a:ext>
              </a:extLst>
            </p:cNvPr>
            <p:cNvSpPr txBox="1"/>
            <p:nvPr/>
          </p:nvSpPr>
          <p:spPr>
            <a:xfrm>
              <a:off x="5575220" y="4221125"/>
              <a:ext cx="2360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Invariance principle: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9D4AB17-2D71-9F43-A2F6-7DF9BC297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8345" y="4643289"/>
              <a:ext cx="2740295" cy="1471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6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1" grpId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AAF1-1908-2741-B041-87D4073D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Euler Discretization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7B846-452D-8E4C-B804-ACB897BF5E44}"/>
              </a:ext>
            </a:extLst>
          </p:cNvPr>
          <p:cNvSpPr/>
          <p:nvPr/>
        </p:nvSpPr>
        <p:spPr>
          <a:xfrm>
            <a:off x="2997199" y="1672076"/>
            <a:ext cx="6231467" cy="761159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5ED8E-9AAB-B648-9D61-5006E7D3A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60" y="1780562"/>
            <a:ext cx="3408994" cy="575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7675F-9E3F-7242-9C03-C44CAB527D56}"/>
              </a:ext>
            </a:extLst>
          </p:cNvPr>
          <p:cNvSpPr txBox="1"/>
          <p:nvPr/>
        </p:nvSpPr>
        <p:spPr>
          <a:xfrm>
            <a:off x="1009348" y="2936911"/>
            <a:ext cx="46443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Forward Euler discretization: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explicit!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75E25-5943-3F49-8473-16BCB4185CAF}"/>
              </a:ext>
            </a:extLst>
          </p:cNvPr>
          <p:cNvSpPr txBox="1"/>
          <p:nvPr/>
        </p:nvSpPr>
        <p:spPr>
          <a:xfrm>
            <a:off x="6671933" y="2936911"/>
            <a:ext cx="4774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Backward Euler discretization: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implicit!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304BB3-33D9-C84D-88AC-A11B35BF6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164" y="4343751"/>
            <a:ext cx="29464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F30445-E7F1-2D48-A90B-02A876970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952" y="4343751"/>
            <a:ext cx="2705100" cy="26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E5E73-D2BB-0B4F-8ACB-6F84BA0B2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952" y="3662437"/>
            <a:ext cx="24384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180F8-4214-8446-A71F-92CEB8756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268" y="3662437"/>
            <a:ext cx="2679700" cy="5207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BFDE64-F1BC-BA4E-BF7B-9E31BF560512}"/>
              </a:ext>
            </a:extLst>
          </p:cNvPr>
          <p:cNvCxnSpPr>
            <a:cxnSpLocks/>
          </p:cNvCxnSpPr>
          <p:nvPr/>
        </p:nvCxnSpPr>
        <p:spPr>
          <a:xfrm flipH="1" flipV="1">
            <a:off x="8255446" y="5245235"/>
            <a:ext cx="13742" cy="126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3B7357-BB8F-9E4E-A071-DED31C785E1D}"/>
              </a:ext>
            </a:extLst>
          </p:cNvPr>
          <p:cNvCxnSpPr>
            <a:cxnSpLocks/>
          </p:cNvCxnSpPr>
          <p:nvPr/>
        </p:nvCxnSpPr>
        <p:spPr>
          <a:xfrm>
            <a:off x="8269188" y="6507146"/>
            <a:ext cx="1586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06A70-5755-DC43-8FF6-B4BDEE872E28}"/>
              </a:ext>
            </a:extLst>
          </p:cNvPr>
          <p:cNvCxnSpPr>
            <a:cxnSpLocks/>
          </p:cNvCxnSpPr>
          <p:nvPr/>
        </p:nvCxnSpPr>
        <p:spPr>
          <a:xfrm flipV="1">
            <a:off x="8515337" y="5638800"/>
            <a:ext cx="0" cy="8683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D44E27-98C2-724C-9A01-B320260CD50E}"/>
              </a:ext>
            </a:extLst>
          </p:cNvPr>
          <p:cNvCxnSpPr>
            <a:cxnSpLocks/>
          </p:cNvCxnSpPr>
          <p:nvPr/>
        </p:nvCxnSpPr>
        <p:spPr>
          <a:xfrm flipV="1">
            <a:off x="8762987" y="5411456"/>
            <a:ext cx="0" cy="1095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1BA8CC-449F-A047-9F5A-309B98853F30}"/>
              </a:ext>
            </a:extLst>
          </p:cNvPr>
          <p:cNvCxnSpPr>
            <a:cxnSpLocks/>
          </p:cNvCxnSpPr>
          <p:nvPr/>
        </p:nvCxnSpPr>
        <p:spPr>
          <a:xfrm flipV="1">
            <a:off x="8313637" y="5298571"/>
            <a:ext cx="1014141" cy="1909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9AA04975-167A-774A-8CB6-E71525487D4C}"/>
              </a:ext>
            </a:extLst>
          </p:cNvPr>
          <p:cNvSpPr/>
          <p:nvPr/>
        </p:nvSpPr>
        <p:spPr>
          <a:xfrm>
            <a:off x="8286378" y="5409259"/>
            <a:ext cx="1657350" cy="728166"/>
          </a:xfrm>
          <a:custGeom>
            <a:avLst/>
            <a:gdLst>
              <a:gd name="connsiteX0" fmla="*/ 0 w 1657350"/>
              <a:gd name="connsiteY0" fmla="*/ 591491 h 728166"/>
              <a:gd name="connsiteX1" fmla="*/ 533400 w 1657350"/>
              <a:gd name="connsiteY1" fmla="*/ 941 h 728166"/>
              <a:gd name="connsiteX2" fmla="*/ 990600 w 1657350"/>
              <a:gd name="connsiteY2" fmla="*/ 712141 h 728166"/>
              <a:gd name="connsiteX3" fmla="*/ 1657350 w 1657350"/>
              <a:gd name="connsiteY3" fmla="*/ 496241 h 7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728166">
                <a:moveTo>
                  <a:pt x="0" y="591491"/>
                </a:moveTo>
                <a:cubicBezTo>
                  <a:pt x="184150" y="286162"/>
                  <a:pt x="368300" y="-19167"/>
                  <a:pt x="533400" y="941"/>
                </a:cubicBezTo>
                <a:cubicBezTo>
                  <a:pt x="698500" y="21049"/>
                  <a:pt x="803275" y="629591"/>
                  <a:pt x="990600" y="712141"/>
                </a:cubicBezTo>
                <a:cubicBezTo>
                  <a:pt x="1177925" y="794691"/>
                  <a:pt x="1548342" y="533283"/>
                  <a:pt x="1657350" y="4962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F99C86D-BA9D-5740-A2A6-91F7EEE14A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275" y="5507006"/>
            <a:ext cx="381000" cy="2159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7F978AA-02E5-9B44-A584-534FA43D05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5818" y="6545247"/>
            <a:ext cx="762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F6BD0DB-6F77-6744-8334-79704871F2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024" y="6532547"/>
            <a:ext cx="482600" cy="1778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E33208F-3C86-1740-822D-15F202138AA8}"/>
              </a:ext>
            </a:extLst>
          </p:cNvPr>
          <p:cNvCxnSpPr>
            <a:cxnSpLocks/>
          </p:cNvCxnSpPr>
          <p:nvPr/>
        </p:nvCxnSpPr>
        <p:spPr>
          <a:xfrm flipV="1">
            <a:off x="8383487" y="5476371"/>
            <a:ext cx="1014141" cy="190939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C4CCBCD-37FC-5940-8E1E-AEA667974A4C}"/>
              </a:ext>
            </a:extLst>
          </p:cNvPr>
          <p:cNvSpPr/>
          <p:nvPr/>
        </p:nvSpPr>
        <p:spPr>
          <a:xfrm>
            <a:off x="8745068" y="5572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F88413-3F7F-EA4F-9CC0-8AFA32D3D56A}"/>
              </a:ext>
            </a:extLst>
          </p:cNvPr>
          <p:cNvSpPr/>
          <p:nvPr/>
        </p:nvSpPr>
        <p:spPr>
          <a:xfrm>
            <a:off x="8497418" y="56230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467DD01-8001-F34F-B59D-94B3AB2CE2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8436" y="5494241"/>
            <a:ext cx="622300" cy="215900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315B567-AF6E-5049-8EE2-E52CD93191E1}"/>
              </a:ext>
            </a:extLst>
          </p:cNvPr>
          <p:cNvCxnSpPr>
            <a:cxnSpLocks/>
          </p:cNvCxnSpPr>
          <p:nvPr/>
        </p:nvCxnSpPr>
        <p:spPr>
          <a:xfrm flipH="1" flipV="1">
            <a:off x="2459188" y="5101349"/>
            <a:ext cx="13742" cy="126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6BEC7D-CC43-454E-B5D4-B8A6639B2ACC}"/>
              </a:ext>
            </a:extLst>
          </p:cNvPr>
          <p:cNvCxnSpPr>
            <a:cxnSpLocks/>
          </p:cNvCxnSpPr>
          <p:nvPr/>
        </p:nvCxnSpPr>
        <p:spPr>
          <a:xfrm>
            <a:off x="2472930" y="6363260"/>
            <a:ext cx="1586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F942EE-C248-B34F-8261-5AB9C0D11C79}"/>
              </a:ext>
            </a:extLst>
          </p:cNvPr>
          <p:cNvCxnSpPr>
            <a:cxnSpLocks/>
          </p:cNvCxnSpPr>
          <p:nvPr/>
        </p:nvCxnSpPr>
        <p:spPr>
          <a:xfrm flipV="1">
            <a:off x="2719079" y="5494914"/>
            <a:ext cx="0" cy="8683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CAEED2-BECF-194C-8594-F549998BF86E}"/>
              </a:ext>
            </a:extLst>
          </p:cNvPr>
          <p:cNvCxnSpPr>
            <a:cxnSpLocks/>
          </p:cNvCxnSpPr>
          <p:nvPr/>
        </p:nvCxnSpPr>
        <p:spPr>
          <a:xfrm flipV="1">
            <a:off x="2966729" y="5267570"/>
            <a:ext cx="0" cy="1095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1F589D-9352-1A44-ACBF-40B78F70F38F}"/>
              </a:ext>
            </a:extLst>
          </p:cNvPr>
          <p:cNvCxnSpPr>
            <a:cxnSpLocks/>
          </p:cNvCxnSpPr>
          <p:nvPr/>
        </p:nvCxnSpPr>
        <p:spPr>
          <a:xfrm flipV="1">
            <a:off x="2458660" y="5067639"/>
            <a:ext cx="554919" cy="752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Freeform 70">
            <a:extLst>
              <a:ext uri="{FF2B5EF4-FFF2-40B4-BE49-F238E27FC236}">
                <a16:creationId xmlns:a16="http://schemas.microsoft.com/office/drawing/2014/main" id="{350427E2-ABC5-4942-9BD0-9D76DD53A214}"/>
              </a:ext>
            </a:extLst>
          </p:cNvPr>
          <p:cNvSpPr/>
          <p:nvPr/>
        </p:nvSpPr>
        <p:spPr>
          <a:xfrm>
            <a:off x="2490120" y="5265373"/>
            <a:ext cx="1657350" cy="728166"/>
          </a:xfrm>
          <a:custGeom>
            <a:avLst/>
            <a:gdLst>
              <a:gd name="connsiteX0" fmla="*/ 0 w 1657350"/>
              <a:gd name="connsiteY0" fmla="*/ 591491 h 728166"/>
              <a:gd name="connsiteX1" fmla="*/ 533400 w 1657350"/>
              <a:gd name="connsiteY1" fmla="*/ 941 h 728166"/>
              <a:gd name="connsiteX2" fmla="*/ 990600 w 1657350"/>
              <a:gd name="connsiteY2" fmla="*/ 712141 h 728166"/>
              <a:gd name="connsiteX3" fmla="*/ 1657350 w 1657350"/>
              <a:gd name="connsiteY3" fmla="*/ 496241 h 7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728166">
                <a:moveTo>
                  <a:pt x="0" y="591491"/>
                </a:moveTo>
                <a:cubicBezTo>
                  <a:pt x="184150" y="286162"/>
                  <a:pt x="368300" y="-19167"/>
                  <a:pt x="533400" y="941"/>
                </a:cubicBezTo>
                <a:cubicBezTo>
                  <a:pt x="698500" y="21049"/>
                  <a:pt x="803275" y="629591"/>
                  <a:pt x="990600" y="712141"/>
                </a:cubicBezTo>
                <a:cubicBezTo>
                  <a:pt x="1177925" y="794691"/>
                  <a:pt x="1548342" y="533283"/>
                  <a:pt x="1657350" y="4962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20EECBF-6B3B-DF4A-8236-E1CEB1B7D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4017" y="5363120"/>
            <a:ext cx="381000" cy="2159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938861A-F4A2-CC4B-B4C4-D15EFD7F3D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9560" y="6401361"/>
            <a:ext cx="76200" cy="1524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B7B83FB-F70F-5B46-9A13-B4BFA1797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5766" y="6388661"/>
            <a:ext cx="482600" cy="17780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8CFF7E7-642C-4A4D-AE1D-50C03FAD6E6D}"/>
              </a:ext>
            </a:extLst>
          </p:cNvPr>
          <p:cNvCxnSpPr>
            <a:cxnSpLocks/>
          </p:cNvCxnSpPr>
          <p:nvPr/>
        </p:nvCxnSpPr>
        <p:spPr>
          <a:xfrm flipV="1">
            <a:off x="2965395" y="5149103"/>
            <a:ext cx="0" cy="11876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7C962221-C71C-B447-947D-EFED97B16E57}"/>
              </a:ext>
            </a:extLst>
          </p:cNvPr>
          <p:cNvSpPr/>
          <p:nvPr/>
        </p:nvSpPr>
        <p:spPr>
          <a:xfrm>
            <a:off x="2948810" y="5117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97C619E-FC4C-FD48-8507-9B5B433AA2D6}"/>
              </a:ext>
            </a:extLst>
          </p:cNvPr>
          <p:cNvSpPr/>
          <p:nvPr/>
        </p:nvSpPr>
        <p:spPr>
          <a:xfrm>
            <a:off x="2701160" y="54791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94CDE69-7F44-1D44-910F-D8A9B697A7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5080" y="4851739"/>
            <a:ext cx="622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4" grpId="0" animBg="1"/>
      <p:bldP spid="60" grpId="0" animBg="1"/>
      <p:bldP spid="7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97199" y="1360946"/>
            <a:ext cx="6231467" cy="1421927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of Accelerated Dynamics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200" y="3201055"/>
            <a:ext cx="46443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Forward Euler discretization:</a:t>
            </a:r>
          </a:p>
          <a:p>
            <a:endParaRPr lang="en-US" sz="1200" dirty="0"/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incurs </a:t>
            </a:r>
            <a:r>
              <a:rPr lang="en-US" b="1" dirty="0">
                <a:solidFill>
                  <a:schemeClr val="accent3"/>
                </a:solidFill>
              </a:rPr>
              <a:t>positive</a:t>
            </a:r>
            <a:r>
              <a:rPr lang="en-US" dirty="0">
                <a:solidFill>
                  <a:schemeClr val="accent3"/>
                </a:solidFill>
              </a:rPr>
              <a:t> discretization error in the gap!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(worse for convergence)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Nesterov’s Accelerated Method (AGD):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/>
                </a:solidFill>
              </a:rPr>
              <a:t>Correct discretization error by performing a gradient descent step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37422" y="3157006"/>
            <a:ext cx="47748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Backward Euler discretization:</a:t>
            </a:r>
          </a:p>
          <a:p>
            <a:endParaRPr lang="en-US" sz="1200" dirty="0"/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incurs </a:t>
            </a:r>
            <a:r>
              <a:rPr lang="en-US" b="1" dirty="0">
                <a:solidFill>
                  <a:schemeClr val="accent3"/>
                </a:solidFill>
              </a:rPr>
              <a:t>negative</a:t>
            </a:r>
            <a:r>
              <a:rPr lang="en-US" dirty="0">
                <a:solidFill>
                  <a:schemeClr val="accent3"/>
                </a:solidFill>
              </a:rPr>
              <a:t> discretization error in the gap!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(better for convergence)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Accelerated Extra-Gradient Descent (AXGD)*:</a:t>
            </a:r>
          </a:p>
          <a:p>
            <a:pPr>
              <a:spcBef>
                <a:spcPts val="1200"/>
              </a:spcBef>
            </a:pPr>
            <a:r>
              <a:rPr lang="en-US" dirty="0"/>
              <a:t>Perform approximate Backward Euler step via two fixed-point iterations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4C630CD-2C7B-F24A-A780-7B92B6CD3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945" y="1601632"/>
            <a:ext cx="5765800" cy="40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009EE7-003E-584D-AD50-0B4055E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361" y="2202732"/>
            <a:ext cx="2887967" cy="4416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107283-4385-AC46-8B1D-A70A817F164D}"/>
              </a:ext>
            </a:extLst>
          </p:cNvPr>
          <p:cNvSpPr txBox="1"/>
          <p:nvPr/>
        </p:nvSpPr>
        <p:spPr>
          <a:xfrm>
            <a:off x="803414" y="6348749"/>
            <a:ext cx="1030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D</a:t>
            </a:r>
            <a:r>
              <a:rPr lang="en-US" sz="1400" dirty="0"/>
              <a:t>, </a:t>
            </a:r>
            <a:r>
              <a:rPr lang="en-US" sz="1400" dirty="0" err="1"/>
              <a:t>Orecchia</a:t>
            </a:r>
            <a:r>
              <a:rPr lang="en-US" sz="1400" dirty="0"/>
              <a:t>, “</a:t>
            </a:r>
            <a:r>
              <a:rPr lang="en-US" sz="1400" i="1" dirty="0"/>
              <a:t>Accelerated Extra-Gradient Descent: A Novel Accelerated First-Order Method</a:t>
            </a:r>
            <a:r>
              <a:rPr lang="en-US" sz="1400" dirty="0"/>
              <a:t>,” in Proc ITCS’18, 2018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62F9A-AA71-1F41-BD99-8D72AEEC06D6}"/>
              </a:ext>
            </a:extLst>
          </p:cNvPr>
          <p:cNvSpPr/>
          <p:nvPr/>
        </p:nvSpPr>
        <p:spPr>
          <a:xfrm>
            <a:off x="803414" y="3170327"/>
            <a:ext cx="4679095" cy="2308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4846D6-BC42-C645-8BF4-AD36407A0AC0}"/>
              </a:ext>
            </a:extLst>
          </p:cNvPr>
          <p:cNvSpPr/>
          <p:nvPr/>
        </p:nvSpPr>
        <p:spPr>
          <a:xfrm>
            <a:off x="6316986" y="3154694"/>
            <a:ext cx="4679095" cy="2308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23E921-BD21-A241-9574-3C309922570C}"/>
              </a:ext>
            </a:extLst>
          </p:cNvPr>
          <p:cNvSpPr/>
          <p:nvPr/>
        </p:nvSpPr>
        <p:spPr>
          <a:xfrm>
            <a:off x="803414" y="5663553"/>
            <a:ext cx="10192667" cy="57588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 algorithms have optimal iteration complexity for smooth convex objective functions!</a:t>
            </a:r>
          </a:p>
        </p:txBody>
      </p:sp>
    </p:spTree>
    <p:extLst>
      <p:ext uri="{BB962C8B-B14F-4D97-AF65-F5344CB8AC3E}">
        <p14:creationId xmlns:p14="http://schemas.microsoft.com/office/powerpoint/2010/main" val="152094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3" grpId="0" animBg="1"/>
      <p:bldP spid="2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070F-6056-F94A-9CED-764CA07D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Refinement: AGD+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EA1E9-2CA0-A643-A59F-64A4A14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900"/>
            <a:ext cx="10515600" cy="48180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AXGD matches the worst-case performance of Nesterov’s AGD</a:t>
            </a:r>
          </a:p>
          <a:p>
            <a:pPr>
              <a:spcAft>
                <a:spcPts val="1200"/>
              </a:spcAft>
            </a:pPr>
            <a:r>
              <a:rPr lang="en-US" dirty="0"/>
              <a:t>Empirically, more robust to noise that AGD</a:t>
            </a:r>
          </a:p>
          <a:p>
            <a:pPr>
              <a:spcAft>
                <a:spcPts val="1200"/>
              </a:spcAft>
            </a:pPr>
            <a:r>
              <a:rPr lang="en-US" dirty="0"/>
              <a:t>However, uses twice as many gradients (2 x gradient oracle complexity)</a:t>
            </a:r>
          </a:p>
          <a:p>
            <a:pPr>
              <a:spcAft>
                <a:spcPts val="1200"/>
              </a:spcAft>
            </a:pPr>
            <a:r>
              <a:rPr lang="en-US" dirty="0"/>
              <a:t>Refinement: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8CCBE-DB88-D944-8871-6D00BCA3D747}"/>
              </a:ext>
            </a:extLst>
          </p:cNvPr>
          <p:cNvSpPr txBox="1"/>
          <p:nvPr/>
        </p:nvSpPr>
        <p:spPr>
          <a:xfrm>
            <a:off x="3814988" y="3305607"/>
            <a:ext cx="4658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Improved AGD (AGD+):</a:t>
            </a:r>
          </a:p>
          <a:p>
            <a:pPr>
              <a:spcBef>
                <a:spcPts val="1200"/>
              </a:spcBef>
            </a:pPr>
            <a:r>
              <a:rPr lang="en-US" dirty="0"/>
              <a:t>Similar to AXGD, but reuses gradients</a:t>
            </a:r>
          </a:p>
          <a:p>
            <a:pPr>
              <a:spcBef>
                <a:spcPts val="1200"/>
              </a:spcBef>
            </a:pPr>
            <a:r>
              <a:rPr lang="en-US" dirty="0"/>
              <a:t>Matches the oracle complexity of AGD</a:t>
            </a:r>
          </a:p>
          <a:p>
            <a:pPr>
              <a:spcBef>
                <a:spcPts val="1200"/>
              </a:spcBef>
            </a:pPr>
            <a:r>
              <a:rPr lang="en-US" dirty="0"/>
              <a:t>Still quite robust to noise, robustness can be analyzed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0CE86-7D56-7141-995B-BE0FD93ED1A6}"/>
              </a:ext>
            </a:extLst>
          </p:cNvPr>
          <p:cNvSpPr/>
          <p:nvPr/>
        </p:nvSpPr>
        <p:spPr>
          <a:xfrm>
            <a:off x="3794552" y="3303295"/>
            <a:ext cx="4679095" cy="20682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E9D50-E037-3942-94B7-CAA08D85786C}"/>
              </a:ext>
            </a:extLst>
          </p:cNvPr>
          <p:cNvSpPr txBox="1"/>
          <p:nvPr/>
        </p:nvSpPr>
        <p:spPr>
          <a:xfrm>
            <a:off x="803414" y="6345420"/>
            <a:ext cx="10308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*Cohen,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D</a:t>
            </a:r>
            <a:r>
              <a:rPr lang="en-US" sz="1600" dirty="0"/>
              <a:t>, </a:t>
            </a:r>
            <a:r>
              <a:rPr lang="en-US" sz="1600" dirty="0" err="1"/>
              <a:t>Orecchia</a:t>
            </a:r>
            <a:r>
              <a:rPr lang="en-US" sz="1600" dirty="0"/>
              <a:t>, “</a:t>
            </a:r>
            <a:r>
              <a:rPr lang="en-US" sz="1600" i="1" dirty="0"/>
              <a:t>On Acceleration with Noise-Corrupted Gradients</a:t>
            </a:r>
            <a:r>
              <a:rPr lang="en-US" sz="1600" dirty="0"/>
              <a:t>,” in Proc. ICML’18, 2018</a:t>
            </a:r>
          </a:p>
        </p:txBody>
      </p:sp>
    </p:spTree>
    <p:extLst>
      <p:ext uri="{BB962C8B-B14F-4D97-AF65-F5344CB8AC3E}">
        <p14:creationId xmlns:p14="http://schemas.microsoft.com/office/powerpoint/2010/main" val="83562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C229-2DA7-DE49-9D92-3B5E0211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Regarding the Discrete-Time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C7B096-2924-634E-BC9C-179CE393A8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0981"/>
                <a:ext cx="10515600" cy="419862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The analysis I have shown you can be done </a:t>
                </a:r>
                <a:r>
                  <a:rPr lang="en-US" dirty="0">
                    <a:solidFill>
                      <a:schemeClr val="accent3"/>
                    </a:solidFill>
                  </a:rPr>
                  <a:t>directly in the discrete time </a:t>
                </a:r>
                <a:r>
                  <a:rPr lang="en-US" dirty="0"/>
                  <a:t>– just </a:t>
                </a:r>
                <a:r>
                  <a:rPr lang="en-US" dirty="0">
                    <a:solidFill>
                      <a:schemeClr val="accent4"/>
                    </a:solidFill>
                  </a:rPr>
                  <a:t>replace integrals with sums</a:t>
                </a:r>
                <a:r>
                  <a:rPr lang="en-US" dirty="0"/>
                  <a:t> and ensure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non-increasing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This is equivalent to making the discretization error (in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 non-increasing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The analysis applies generically to</a:t>
                </a:r>
                <a:r>
                  <a:rPr lang="en-US" dirty="0">
                    <a:solidFill>
                      <a:schemeClr val="accent3"/>
                    </a:solidFill>
                  </a:rPr>
                  <a:t> non-standard settings</a:t>
                </a:r>
                <a:r>
                  <a:rPr lang="en-US" dirty="0"/>
                  <a:t>, such as:</a:t>
                </a:r>
              </a:p>
              <a:p>
                <a:pPr lvl="1"/>
                <a:r>
                  <a:rPr lang="en-US" dirty="0"/>
                  <a:t>inexact or noise-corrupted gradients [</a:t>
                </a:r>
                <a:r>
                  <a:rPr lang="en-US" dirty="0">
                    <a:solidFill>
                      <a:schemeClr val="accent4"/>
                    </a:solidFill>
                  </a:rPr>
                  <a:t>Cohen, </a:t>
                </a:r>
                <a:r>
                  <a:rPr lang="en-US" b="1" dirty="0">
                    <a:solidFill>
                      <a:schemeClr val="accent4"/>
                    </a:solidFill>
                  </a:rPr>
                  <a:t>D</a:t>
                </a:r>
                <a:r>
                  <a:rPr lang="en-US" dirty="0">
                    <a:solidFill>
                      <a:schemeClr val="accent4"/>
                    </a:solidFill>
                  </a:rPr>
                  <a:t>, Orecchia’18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inexact minimization oracles 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Carderera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en-US" b="1" dirty="0">
                    <a:solidFill>
                      <a:schemeClr val="accent4"/>
                    </a:solidFill>
                  </a:rPr>
                  <a:t>D</a:t>
                </a:r>
                <a:r>
                  <a:rPr lang="en-US" dirty="0">
                    <a:solidFill>
                      <a:schemeClr val="accent4"/>
                    </a:solidFill>
                  </a:rPr>
                  <a:t>, Pokutta’20</a:t>
                </a:r>
                <a:r>
                  <a:rPr lang="en-US" dirty="0"/>
                  <a:t>]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Can be extended to other settings, such as </a:t>
                </a:r>
                <a:r>
                  <a:rPr lang="en-US" dirty="0">
                    <a:solidFill>
                      <a:schemeClr val="accent3"/>
                    </a:solidFill>
                  </a:rPr>
                  <a:t>block coordinate descent </a:t>
                </a:r>
                <a:r>
                  <a:rPr lang="en-US" dirty="0"/>
                  <a:t>[</a:t>
                </a:r>
                <a:r>
                  <a:rPr lang="en-US" b="1" dirty="0">
                    <a:solidFill>
                      <a:schemeClr val="accent4"/>
                    </a:solidFill>
                  </a:rPr>
                  <a:t>D</a:t>
                </a:r>
                <a:r>
                  <a:rPr lang="en-US" dirty="0">
                    <a:solidFill>
                      <a:schemeClr val="accent4"/>
                    </a:solidFill>
                  </a:rPr>
                  <a:t>, Orecchia’18</a:t>
                </a:r>
                <a:r>
                  <a:rPr lang="en-US" dirty="0"/>
                  <a:t>]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The generality of the approach allows for a fine-grained, local analysis, exploring different structural properties of the function. Examples:</a:t>
                </a:r>
              </a:p>
              <a:p>
                <a:pPr lvl="1"/>
                <a:r>
                  <a:rPr lang="en-US" dirty="0"/>
                  <a:t>optimization on a </a:t>
                </a:r>
                <a:r>
                  <a:rPr lang="en-US" dirty="0">
                    <a:solidFill>
                      <a:schemeClr val="accent4"/>
                    </a:solidFill>
                  </a:rPr>
                  <a:t>relative scale </a:t>
                </a:r>
                <a:r>
                  <a:rPr lang="en-US" dirty="0"/>
                  <a:t>for non-negative, linearly-constrained problems [</a:t>
                </a:r>
                <a:r>
                  <a:rPr lang="en-US" b="1" dirty="0">
                    <a:solidFill>
                      <a:schemeClr val="accent4"/>
                    </a:solidFill>
                  </a:rPr>
                  <a:t>D</a:t>
                </a:r>
                <a:r>
                  <a:rPr lang="en-US" dirty="0">
                    <a:solidFill>
                      <a:schemeClr val="accent4"/>
                    </a:solidFill>
                  </a:rPr>
                  <a:t>, Fazel, Orecchia’20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local acceleration </a:t>
                </a:r>
                <a:r>
                  <a:rPr lang="en-US" dirty="0"/>
                  <a:t>of conditional gradients (Frank-Wolfe)  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Carderera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en-US" b="1" dirty="0">
                    <a:solidFill>
                      <a:schemeClr val="accent4"/>
                    </a:solidFill>
                  </a:rPr>
                  <a:t>D</a:t>
                </a:r>
                <a:r>
                  <a:rPr lang="en-US" dirty="0">
                    <a:solidFill>
                      <a:schemeClr val="accent4"/>
                    </a:solidFill>
                  </a:rPr>
                  <a:t>, Pokutta’20</a:t>
                </a:r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C7B096-2924-634E-BC9C-179CE393A8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0981"/>
                <a:ext cx="10515600" cy="4198620"/>
              </a:xfrm>
              <a:blipFill>
                <a:blip r:embed="rId3"/>
                <a:stretch>
                  <a:fillRect l="-603" t="-1813" r="-362" b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12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the Algorithms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52481" y="986304"/>
            <a:ext cx="2353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D7F"/>
                </a:solidFill>
              </a:rPr>
              <a:t>Continuous-time Accelerated Method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52480" y="1709283"/>
            <a:ext cx="235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D5FF"/>
                </a:solidFill>
              </a:rPr>
              <a:t>Nesterov’s AGD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2479" y="2365576"/>
            <a:ext cx="235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0175B"/>
                </a:solidFill>
              </a:rPr>
              <a:t>Our work (AXGD)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208E4-A65B-D44B-B7A7-473D30A6A39E}"/>
              </a:ext>
            </a:extLst>
          </p:cNvPr>
          <p:cNvSpPr txBox="1"/>
          <p:nvPr/>
        </p:nvSpPr>
        <p:spPr>
          <a:xfrm>
            <a:off x="8977289" y="2985806"/>
            <a:ext cx="235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42445"/>
                </a:solidFill>
              </a:rPr>
              <a:t>Our work (AGD+)</a:t>
            </a:r>
          </a:p>
        </p:txBody>
      </p:sp>
      <p:pic>
        <p:nvPicPr>
          <p:cNvPr id="23" name="line_plot_ct_no_marker_back.mp4">
            <a:hlinkClick r:id="" action="ppaction://media"/>
            <a:extLst>
              <a:ext uri="{FF2B5EF4-FFF2-40B4-BE49-F238E27FC236}">
                <a16:creationId xmlns:a16="http://schemas.microsoft.com/office/drawing/2014/main" id="{BB14E262-6F99-A643-AC1D-FDA39A038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23436" t="11473" r="21370" b="13178"/>
          <a:stretch/>
        </p:blipFill>
        <p:spPr>
          <a:xfrm>
            <a:off x="2561275" y="1078239"/>
            <a:ext cx="5897960" cy="6069544"/>
          </a:xfrm>
          <a:prstGeom prst="rect">
            <a:avLst/>
          </a:prstGeom>
        </p:spPr>
      </p:pic>
      <p:pic>
        <p:nvPicPr>
          <p:cNvPr id="24" name="nesterov_back.mp4">
            <a:hlinkClick r:id="" action="ppaction://media"/>
            <a:extLst>
              <a:ext uri="{FF2B5EF4-FFF2-40B4-BE49-F238E27FC236}">
                <a16:creationId xmlns:a16="http://schemas.microsoft.com/office/drawing/2014/main" id="{24F18598-5C24-8444-AA6F-D3E8C1B239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23513" t="11163" r="21292" b="12868"/>
          <a:stretch/>
        </p:blipFill>
        <p:spPr>
          <a:xfrm>
            <a:off x="2561275" y="1051277"/>
            <a:ext cx="5897960" cy="6119497"/>
          </a:xfrm>
          <a:prstGeom prst="rect">
            <a:avLst/>
          </a:prstGeom>
        </p:spPr>
      </p:pic>
      <p:pic>
        <p:nvPicPr>
          <p:cNvPr id="25" name="axgd_back.mp4">
            <a:hlinkClick r:id="" action="ppaction://media"/>
            <a:extLst>
              <a:ext uri="{FF2B5EF4-FFF2-40B4-BE49-F238E27FC236}">
                <a16:creationId xmlns:a16="http://schemas.microsoft.com/office/drawing/2014/main" id="{C82AD6C3-A260-F541-B35B-D21C2F48288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23513" t="10232" r="21292" b="13179"/>
          <a:stretch/>
        </p:blipFill>
        <p:spPr>
          <a:xfrm>
            <a:off x="2561274" y="986304"/>
            <a:ext cx="5897960" cy="6169453"/>
          </a:xfrm>
          <a:prstGeom prst="rect">
            <a:avLst/>
          </a:prstGeom>
        </p:spPr>
      </p:pic>
      <p:pic>
        <p:nvPicPr>
          <p:cNvPr id="26" name="agd_plus_back.mp4">
            <a:hlinkClick r:id="" action="ppaction://media"/>
            <a:extLst>
              <a:ext uri="{FF2B5EF4-FFF2-40B4-BE49-F238E27FC236}">
                <a16:creationId xmlns:a16="http://schemas.microsoft.com/office/drawing/2014/main" id="{B5E316E7-1CDC-544A-9251-DF44A4C701B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4"/>
          <a:srcRect l="22820" t="12093" r="21291" b="12559"/>
          <a:stretch/>
        </p:blipFill>
        <p:spPr>
          <a:xfrm>
            <a:off x="2492180" y="1115075"/>
            <a:ext cx="5972109" cy="606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9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A3D8D8-ABA6-1F48-B36A-F757847134E3}"/>
              </a:ext>
            </a:extLst>
          </p:cNvPr>
          <p:cNvSpPr/>
          <p:nvPr/>
        </p:nvSpPr>
        <p:spPr>
          <a:xfrm>
            <a:off x="3449320" y="1180870"/>
            <a:ext cx="5526741" cy="2686424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1DAB1-329B-A94F-818D-1A973DC8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Problem and the Oracle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D6FD4A-5791-CF48-8F22-E6F5D56C2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51" y="3994410"/>
            <a:ext cx="4634552" cy="45656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="1" dirty="0">
                <a:solidFill>
                  <a:schemeClr val="accent3"/>
                </a:solidFill>
              </a:rPr>
              <a:t>First-order blackbox (oracle) model: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61295-C9CC-5B46-89B8-7EE0DCA9BDB5}"/>
              </a:ext>
            </a:extLst>
          </p:cNvPr>
          <p:cNvSpPr/>
          <p:nvPr/>
        </p:nvSpPr>
        <p:spPr>
          <a:xfrm>
            <a:off x="4703406" y="4750600"/>
            <a:ext cx="2785187" cy="1528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E5A203-9914-7E49-8277-0A9E693A6BFC}"/>
              </a:ext>
            </a:extLst>
          </p:cNvPr>
          <p:cNvCxnSpPr/>
          <p:nvPr/>
        </p:nvCxnSpPr>
        <p:spPr>
          <a:xfrm>
            <a:off x="3345927" y="5514874"/>
            <a:ext cx="135330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FCE1F8-8D0D-2C41-83D8-02E91B3C3DF3}"/>
              </a:ext>
            </a:extLst>
          </p:cNvPr>
          <p:cNvCxnSpPr/>
          <p:nvPr/>
        </p:nvCxnSpPr>
        <p:spPr>
          <a:xfrm>
            <a:off x="7488593" y="5514874"/>
            <a:ext cx="135330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ttp://pythiaofdelphi.weebly.com/uploads/1/4/2/7/14279747/5051458.jpg?0">
            <a:extLst>
              <a:ext uri="{FF2B5EF4-FFF2-40B4-BE49-F238E27FC236}">
                <a16:creationId xmlns:a16="http://schemas.microsoft.com/office/drawing/2014/main" id="{074E7DB8-41E2-B44F-BCA8-CE27AB8F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E6DEAF"/>
              </a:clrFrom>
              <a:clrTo>
                <a:srgbClr val="E6DEAF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378" y="4877714"/>
            <a:ext cx="1269242" cy="12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E6E507-692A-0F4B-A07C-8B6A0E3A8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918" y="5399625"/>
            <a:ext cx="685800" cy="20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E32617-5043-C746-AEF1-77FC8734F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929" y="5395171"/>
            <a:ext cx="685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890699-57C1-1943-8C81-5B3F936D2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286" y="5395171"/>
            <a:ext cx="622300" cy="266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F63289-65B2-654F-97CE-C5B4AFE6291F}"/>
              </a:ext>
            </a:extLst>
          </p:cNvPr>
          <p:cNvSpPr/>
          <p:nvPr/>
        </p:nvSpPr>
        <p:spPr>
          <a:xfrm>
            <a:off x="3639771" y="2425220"/>
            <a:ext cx="2200760" cy="1050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7BA4EC-8D77-724A-AD16-375DC0388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714" y="2651326"/>
            <a:ext cx="1384254" cy="597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811F21-A0DA-F043-9E10-E4DF52A7FD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7678" y="2159149"/>
            <a:ext cx="2829442" cy="1528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736651-71CA-E74D-8D09-3E4C3E8602AC}"/>
              </a:ext>
            </a:extLst>
          </p:cNvPr>
          <p:cNvSpPr txBox="1"/>
          <p:nvPr/>
        </p:nvSpPr>
        <p:spPr>
          <a:xfrm>
            <a:off x="3449320" y="1464752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Convergence in function value:</a:t>
            </a:r>
          </a:p>
        </p:txBody>
      </p:sp>
    </p:spTree>
    <p:extLst>
      <p:ext uri="{BB962C8B-B14F-4D97-AF65-F5344CB8AC3E}">
        <p14:creationId xmlns:p14="http://schemas.microsoft.com/office/powerpoint/2010/main" val="4509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9441-C6F7-AE4D-9FD1-8D2C2F61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24C7C-1090-724B-A4C1-C878CF527500}"/>
              </a:ext>
            </a:extLst>
          </p:cNvPr>
          <p:cNvSpPr/>
          <p:nvPr/>
        </p:nvSpPr>
        <p:spPr>
          <a:xfrm>
            <a:off x="455430" y="1317356"/>
            <a:ext cx="4197413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70517-797B-BB41-B8C2-3B11BB1A54C7}"/>
                  </a:ext>
                </a:extLst>
              </p:cNvPr>
              <p:cNvSpPr txBox="1"/>
              <p:nvPr/>
            </p:nvSpPr>
            <p:spPr>
              <a:xfrm>
                <a:off x="484880" y="1454881"/>
                <a:ext cx="4197413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The general technique</a:t>
                </a:r>
              </a:p>
              <a:p>
                <a:pPr marL="285750" indent="-2857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Upper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primal problem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approx. dual problem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Approximate duality gap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70517-797B-BB41-B8C2-3B11BB1A5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0" y="1454881"/>
                <a:ext cx="4197413" cy="1615827"/>
              </a:xfrm>
              <a:prstGeom prst="rect">
                <a:avLst/>
              </a:prstGeom>
              <a:blipFill>
                <a:blip r:embed="rId3"/>
                <a:stretch>
                  <a:fillRect l="-1205" t="-2344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CCD13847-1835-5344-A318-A8162249890C}"/>
              </a:ext>
            </a:extLst>
          </p:cNvPr>
          <p:cNvSpPr/>
          <p:nvPr/>
        </p:nvSpPr>
        <p:spPr>
          <a:xfrm>
            <a:off x="4652844" y="2041452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9C19A-46A5-2F4E-94D4-4D9185340F64}"/>
              </a:ext>
            </a:extLst>
          </p:cNvPr>
          <p:cNvSpPr/>
          <p:nvPr/>
        </p:nvSpPr>
        <p:spPr>
          <a:xfrm>
            <a:off x="5070851" y="1317356"/>
            <a:ext cx="3094958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C6E64-79DC-2B40-873D-0CBB22F473C9}"/>
                  </a:ext>
                </a:extLst>
              </p:cNvPr>
              <p:cNvSpPr txBox="1"/>
              <p:nvPr/>
            </p:nvSpPr>
            <p:spPr>
              <a:xfrm>
                <a:off x="5100301" y="1454881"/>
                <a:ext cx="3094958" cy="168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Continuous-time methods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accent3"/>
                    </a:solidFill>
                  </a:rPr>
                  <a:t>An invariance principle: </a:t>
                </a:r>
                <a:r>
                  <a:rPr lang="en-US" dirty="0">
                    <a:solidFill>
                      <a:schemeClr val="tx1"/>
                    </a:solidFill>
                  </a:rPr>
                  <a:t>conservation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for some strictly increasing function of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C6E64-79DC-2B40-873D-0CBB22F4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301" y="1454881"/>
                <a:ext cx="3094958" cy="1684948"/>
              </a:xfrm>
              <a:prstGeom prst="rect">
                <a:avLst/>
              </a:prstGeom>
              <a:blipFill>
                <a:blip r:embed="rId4"/>
                <a:stretch>
                  <a:fillRect l="-2049" t="-2256" r="-82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7B010A3-3B19-D44F-AFF4-F1EA8EE24A90}"/>
              </a:ext>
            </a:extLst>
          </p:cNvPr>
          <p:cNvSpPr/>
          <p:nvPr/>
        </p:nvSpPr>
        <p:spPr>
          <a:xfrm>
            <a:off x="8554367" y="1317356"/>
            <a:ext cx="3094958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B50C1-8BA5-914A-99DE-7B71B925537D}"/>
              </a:ext>
            </a:extLst>
          </p:cNvPr>
          <p:cNvSpPr txBox="1"/>
          <p:nvPr/>
        </p:nvSpPr>
        <p:spPr>
          <a:xfrm>
            <a:off x="8583817" y="1454881"/>
            <a:ext cx="3065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Discrete-time methods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Discretization </a:t>
            </a:r>
            <a:r>
              <a:rPr lang="en-US" dirty="0"/>
              <a:t>of continuous-time dynamics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Recovering known methods </a:t>
            </a:r>
            <a:r>
              <a:rPr lang="en-US" dirty="0"/>
              <a:t>and obtaining </a:t>
            </a:r>
            <a:r>
              <a:rPr lang="en-US" dirty="0">
                <a:solidFill>
                  <a:schemeClr val="accent3"/>
                </a:solidFill>
              </a:rPr>
              <a:t>new methods and results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9D7A8EE-ABE8-1A48-8B15-A82927D8B006}"/>
              </a:ext>
            </a:extLst>
          </p:cNvPr>
          <p:cNvSpPr/>
          <p:nvPr/>
        </p:nvSpPr>
        <p:spPr>
          <a:xfrm>
            <a:off x="8165809" y="2041450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5FD3B1-302F-5742-8F9E-081821D692CF}"/>
              </a:ext>
            </a:extLst>
          </p:cNvPr>
          <p:cNvGrpSpPr/>
          <p:nvPr/>
        </p:nvGrpSpPr>
        <p:grpSpPr>
          <a:xfrm>
            <a:off x="2052530" y="3429000"/>
            <a:ext cx="9090206" cy="3082853"/>
            <a:chOff x="2052530" y="3429000"/>
            <a:chExt cx="9090206" cy="3082853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324DADDA-C5F4-A049-ADD7-CD9E2CAEAD98}"/>
                </a:ext>
              </a:extLst>
            </p:cNvPr>
            <p:cNvSpPr/>
            <p:nvPr/>
          </p:nvSpPr>
          <p:spPr>
            <a:xfrm>
              <a:off x="2052530" y="3429000"/>
              <a:ext cx="9090206" cy="2950052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67000"/>
                  </a:schemeClr>
                </a:gs>
                <a:gs pos="50000">
                  <a:schemeClr val="accent1">
                    <a:tint val="44500"/>
                    <a:satMod val="160000"/>
                    <a:alpha val="32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7C570A-F73A-9D4F-ADDE-242E35CBE878}"/>
                </a:ext>
              </a:extLst>
            </p:cNvPr>
            <p:cNvSpPr txBox="1"/>
            <p:nvPr/>
          </p:nvSpPr>
          <p:spPr>
            <a:xfrm>
              <a:off x="5575220" y="4617940"/>
              <a:ext cx="2360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Invariance principle: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ED0A493-C5AB-A84E-AA54-EE3F71DB9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8345" y="5040104"/>
              <a:ext cx="2740295" cy="1471749"/>
            </a:xfrm>
            <a:prstGeom prst="rect">
              <a:avLst/>
            </a:prstGeom>
          </p:spPr>
        </p:pic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9ABB4-7BBC-E048-8B4E-AB6D850B9DA8}"/>
              </a:ext>
            </a:extLst>
          </p:cNvPr>
          <p:cNvSpPr/>
          <p:nvPr/>
        </p:nvSpPr>
        <p:spPr>
          <a:xfrm rot="5400000">
            <a:off x="9908350" y="3335953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B7CF2B-B5E0-D843-BBF6-FEE1B494FE56}"/>
              </a:ext>
            </a:extLst>
          </p:cNvPr>
          <p:cNvSpPr/>
          <p:nvPr/>
        </p:nvSpPr>
        <p:spPr>
          <a:xfrm>
            <a:off x="8583817" y="3827160"/>
            <a:ext cx="3065508" cy="692214"/>
          </a:xfrm>
          <a:prstGeom prst="rect">
            <a:avLst/>
          </a:prstGeom>
          <a:solidFill>
            <a:schemeClr val="accent2">
              <a:alpha val="3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44E1B-E496-2349-B944-5191BA808C36}"/>
              </a:ext>
            </a:extLst>
          </p:cNvPr>
          <p:cNvSpPr txBox="1"/>
          <p:nvPr/>
        </p:nvSpPr>
        <p:spPr>
          <a:xfrm>
            <a:off x="8715052" y="3882276"/>
            <a:ext cx="280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(Local) acceleration &amp; noise-corrupted gradients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7A6ECE-DE88-BA4E-90B2-6781581A8EAD}"/>
              </a:ext>
            </a:extLst>
          </p:cNvPr>
          <p:cNvSpPr/>
          <p:nvPr/>
        </p:nvSpPr>
        <p:spPr>
          <a:xfrm>
            <a:off x="2261015" y="3845689"/>
            <a:ext cx="2640886" cy="692214"/>
          </a:xfrm>
          <a:prstGeom prst="rect">
            <a:avLst/>
          </a:prstGeom>
          <a:solidFill>
            <a:schemeClr val="accent2">
              <a:alpha val="3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4F2B7-4804-5F48-AC70-FD7B04A40C5A}"/>
              </a:ext>
            </a:extLst>
          </p:cNvPr>
          <p:cNvSpPr txBox="1"/>
          <p:nvPr/>
        </p:nvSpPr>
        <p:spPr>
          <a:xfrm>
            <a:off x="2261015" y="3886175"/>
            <a:ext cx="264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Optimization with relative error guarantees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3FE171-8F1B-2543-BECF-D64E6FE3E721}"/>
              </a:ext>
            </a:extLst>
          </p:cNvPr>
          <p:cNvSpPr/>
          <p:nvPr/>
        </p:nvSpPr>
        <p:spPr>
          <a:xfrm>
            <a:off x="329894" y="3843593"/>
            <a:ext cx="1884551" cy="692213"/>
          </a:xfrm>
          <a:prstGeom prst="rect">
            <a:avLst/>
          </a:prstGeom>
          <a:solidFill>
            <a:schemeClr val="accent2">
              <a:alpha val="3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7D7CD3-10F9-4843-B905-8493A1CB1151}"/>
              </a:ext>
            </a:extLst>
          </p:cNvPr>
          <p:cNvSpPr txBox="1"/>
          <p:nvPr/>
        </p:nvSpPr>
        <p:spPr>
          <a:xfrm>
            <a:off x="346286" y="3882276"/>
            <a:ext cx="188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Block Coordinate Descent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BE66261-6E69-5F4F-A570-D9241E5A7A10}"/>
              </a:ext>
            </a:extLst>
          </p:cNvPr>
          <p:cNvSpPr/>
          <p:nvPr/>
        </p:nvSpPr>
        <p:spPr>
          <a:xfrm rot="5400000">
            <a:off x="1095544" y="3335953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86FBDE3-BD9C-D549-A1DA-EF3FBE62CF89}"/>
              </a:ext>
            </a:extLst>
          </p:cNvPr>
          <p:cNvSpPr/>
          <p:nvPr/>
        </p:nvSpPr>
        <p:spPr>
          <a:xfrm rot="5400000">
            <a:off x="3357329" y="3330248"/>
            <a:ext cx="398400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BB45AA-495A-B047-983F-2BB95B167CBA}"/>
              </a:ext>
            </a:extLst>
          </p:cNvPr>
          <p:cNvSpPr/>
          <p:nvPr/>
        </p:nvSpPr>
        <p:spPr>
          <a:xfrm>
            <a:off x="143435" y="3791630"/>
            <a:ext cx="11689977" cy="796849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3F246-6051-D447-AB5A-F9BDD3DD1BB3}"/>
              </a:ext>
            </a:extLst>
          </p:cNvPr>
          <p:cNvSpPr txBox="1"/>
          <p:nvPr/>
        </p:nvSpPr>
        <p:spPr>
          <a:xfrm>
            <a:off x="5039835" y="3889896"/>
            <a:ext cx="321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Applications &amp;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143866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2E7B-A993-CF43-8268-247997EC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Locally-Accelerated Conditional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E8E18-26C7-E64C-A272-112F7A77D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2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A37E-4C7E-D247-B6C7-7A1B05B9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 &amp; Projection-Free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2D5EC8-45A9-E344-91AC-FB436C513D65}"/>
              </a:ext>
            </a:extLst>
          </p:cNvPr>
          <p:cNvSpPr/>
          <p:nvPr/>
        </p:nvSpPr>
        <p:spPr>
          <a:xfrm>
            <a:off x="838200" y="1331843"/>
            <a:ext cx="5257800" cy="459187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6C5B0-B0D2-224A-A2A3-D6B8C215218F}"/>
              </a:ext>
            </a:extLst>
          </p:cNvPr>
          <p:cNvSpPr txBox="1"/>
          <p:nvPr/>
        </p:nvSpPr>
        <p:spPr>
          <a:xfrm>
            <a:off x="1165906" y="1620425"/>
            <a:ext cx="460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An assumption we made in the lower bound: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B372C-5089-9D46-8594-6AE190E2A440}"/>
                  </a:ext>
                </a:extLst>
              </p:cNvPr>
              <p:cNvSpPr txBox="1"/>
              <p:nvPr/>
            </p:nvSpPr>
            <p:spPr>
              <a:xfrm>
                <a:off x="1069826" y="3257033"/>
                <a:ext cx="4698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is “easily” solvable for some strongly concave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B372C-5089-9D46-8594-6AE190E2A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26" y="3257033"/>
                <a:ext cx="4698467" cy="369332"/>
              </a:xfrm>
              <a:prstGeom prst="rect">
                <a:avLst/>
              </a:prstGeom>
              <a:blipFill>
                <a:blip r:embed="rId2"/>
                <a:stretch>
                  <a:fillRect l="-541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6A1037-7BCD-4447-AE95-1103713B2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45" b="-15897"/>
          <a:stretch/>
        </p:blipFill>
        <p:spPr>
          <a:xfrm>
            <a:off x="1069827" y="2536132"/>
            <a:ext cx="4794545" cy="471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670C2-A392-C04B-83F3-E92CA6987CDB}"/>
                  </a:ext>
                </a:extLst>
              </p:cNvPr>
              <p:cNvSpPr txBox="1"/>
              <p:nvPr/>
            </p:nvSpPr>
            <p:spPr>
              <a:xfrm>
                <a:off x="1106272" y="4025349"/>
                <a:ext cx="479454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ok for simple regions, such as the probability simplex,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ball, the entire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not ok for general polytopes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670C2-A392-C04B-83F3-E92CA6987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72" y="4025349"/>
                <a:ext cx="4794544" cy="1354217"/>
              </a:xfrm>
              <a:prstGeom prst="rect">
                <a:avLst/>
              </a:prstGeom>
              <a:blipFill>
                <a:blip r:embed="rId4"/>
                <a:stretch>
                  <a:fillRect l="-528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BD76EC7-0660-0D43-B604-694DF9E631C0}"/>
              </a:ext>
            </a:extLst>
          </p:cNvPr>
          <p:cNvSpPr txBox="1"/>
          <p:nvPr/>
        </p:nvSpPr>
        <p:spPr>
          <a:xfrm>
            <a:off x="6423706" y="1620425"/>
            <a:ext cx="51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What do for polytopes?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16B32-FB05-DE4C-AA68-660ED818EF01}"/>
                  </a:ext>
                </a:extLst>
              </p:cNvPr>
              <p:cNvSpPr txBox="1"/>
              <p:nvPr/>
            </p:nvSpPr>
            <p:spPr>
              <a:xfrm>
                <a:off x="6423706" y="2166731"/>
                <a:ext cx="5168348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Solving linear programs is “easy”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Corresponds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being the indicator function of the polytope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not strongly concave)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To make the min differentiable, use: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16B32-FB05-DE4C-AA68-660ED818E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706" y="2166731"/>
                <a:ext cx="5168348" cy="1508105"/>
              </a:xfrm>
              <a:prstGeom prst="rect">
                <a:avLst/>
              </a:prstGeom>
              <a:blipFill>
                <a:blip r:embed="rId5"/>
                <a:stretch>
                  <a:fillRect l="-735" t="-168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3A50E6-0F45-264A-884A-08772FE22602}"/>
              </a:ext>
            </a:extLst>
          </p:cNvPr>
          <p:cNvSpPr txBox="1"/>
          <p:nvPr/>
        </p:nvSpPr>
        <p:spPr>
          <a:xfrm>
            <a:off x="6423706" y="4929807"/>
            <a:ext cx="516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gradients (Frank-Wolfe) methods use convex combinations of these minimizers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A5369D-D213-4649-9363-CA178215B049}"/>
              </a:ext>
            </a:extLst>
          </p:cNvPr>
          <p:cNvSpPr txBox="1"/>
          <p:nvPr/>
        </p:nvSpPr>
        <p:spPr>
          <a:xfrm>
            <a:off x="6963590" y="5496627"/>
            <a:ext cx="4088580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(projection free!)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25908-4378-AC4D-AF75-D2FA168BA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417" y="3780161"/>
            <a:ext cx="39497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1118C1-4E87-C244-9896-45A8D32DA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4393084"/>
            <a:ext cx="4127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E8E9-78C9-5C4F-A46A-C23832C1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Global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DB238-861C-B946-ACC5-B56D328093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510896"/>
                <a:ext cx="10515600" cy="178830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Global </a:t>
                </a:r>
                <a:r>
                  <a:rPr lang="en-US" dirty="0">
                    <a:solidFill>
                      <a:schemeClr val="accent4"/>
                    </a:solidFill>
                  </a:rPr>
                  <a:t>dimension-independent</a:t>
                </a:r>
                <a:r>
                  <a:rPr lang="en-US" dirty="0">
                    <a:solidFill>
                      <a:schemeClr val="accent3"/>
                    </a:solidFill>
                  </a:rPr>
                  <a:t> acceleration is impossible!</a:t>
                </a:r>
              </a:p>
              <a:p>
                <a:pPr>
                  <a:spcBef>
                    <a:spcPts val="1600"/>
                  </a:spcBef>
                </a:pPr>
                <a:r>
                  <a:rPr lang="en-US" dirty="0"/>
                  <a:t>In particular, linearly convergent methods (for smooth and strongly convex objectives) such as </a:t>
                </a:r>
                <a:r>
                  <a:rPr lang="en-US" dirty="0">
                    <a:solidFill>
                      <a:schemeClr val="accent3"/>
                    </a:solidFill>
                  </a:rPr>
                  <a:t>Away-Step Frank-Wolfe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3"/>
                    </a:solidFill>
                  </a:rPr>
                  <a:t> Pairwise Frank-Wolfe </a:t>
                </a:r>
                <a:r>
                  <a:rPr lang="en-US" dirty="0"/>
                  <a:t>in the worst case converge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BUT, the lower bound</a:t>
                </a:r>
                <a:r>
                  <a:rPr lang="en-US" dirty="0">
                    <a:solidFill>
                      <a:schemeClr val="accent3"/>
                    </a:solidFill>
                  </a:rPr>
                  <a:t> does not rule out local acceleration </a:t>
                </a:r>
                <a:r>
                  <a:rPr lang="en-US" dirty="0"/>
                  <a:t>(after a slower burn-in phase)!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DB238-861C-B946-ACC5-B56D32809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510896"/>
                <a:ext cx="10515600" cy="1788303"/>
              </a:xfrm>
              <a:blipFill>
                <a:blip r:embed="rId2"/>
                <a:stretch>
                  <a:fillRect l="-483" t="-3521" b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1362D96-9A6C-3446-A8A5-B636FDAFDD02}"/>
              </a:ext>
            </a:extLst>
          </p:cNvPr>
          <p:cNvSpPr/>
          <p:nvPr/>
        </p:nvSpPr>
        <p:spPr>
          <a:xfrm>
            <a:off x="838200" y="1530626"/>
            <a:ext cx="10515600" cy="2703444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874AAE-DDA5-FB41-9CD4-E7E27D7FE1CD}"/>
                  </a:ext>
                </a:extLst>
              </p:cNvPr>
              <p:cNvSpPr txBox="1"/>
              <p:nvPr/>
            </p:nvSpPr>
            <p:spPr>
              <a:xfrm>
                <a:off x="1013791" y="1769168"/>
                <a:ext cx="10157791" cy="2292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 dirty="0"/>
                  <a:t>Theorem</a:t>
                </a:r>
                <a:r>
                  <a:rPr lang="en-US" dirty="0"/>
                  <a:t> [Lan’13]. Any method that can only access the polytope via a linear minimization oracle (LMO) requires 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1/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queries to the LMO to obtain a solution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that satisfies 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Moreover, this lower bound applies even to functions that are both smooth and strongly convex.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874AAE-DDA5-FB41-9CD4-E7E27D7FE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91" y="1769168"/>
                <a:ext cx="10157791" cy="2292935"/>
              </a:xfrm>
              <a:prstGeom prst="rect">
                <a:avLst/>
              </a:prstGeom>
              <a:blipFill>
                <a:blip r:embed="rId3"/>
                <a:stretch>
                  <a:fillRect l="-499" t="-549" b="-2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31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2116-DDC9-874E-BC02-1E51210F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Acceleration: Main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BD989-EB22-D14A-BBF4-494B6F4C3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1988" y="1233397"/>
                <a:ext cx="10385610" cy="5011021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Assumption</a:t>
                </a:r>
                <a:r>
                  <a:rPr lang="en-US" dirty="0"/>
                  <a:t>: the objective is </a:t>
                </a:r>
                <a:r>
                  <a:rPr lang="en-US" dirty="0">
                    <a:solidFill>
                      <a:schemeClr val="accent3"/>
                    </a:solidFill>
                  </a:rPr>
                  <a:t>smooth and strongly convex </a:t>
                </a:r>
              </a:p>
              <a:p>
                <a:pPr>
                  <a:spcBef>
                    <a:spcPts val="1600"/>
                  </a:spcBef>
                </a:pPr>
                <a:r>
                  <a:rPr lang="en-US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Claim</a:t>
                </a:r>
                <a:r>
                  <a:rPr lang="en-US" dirty="0"/>
                  <a:t>: except for some degenerate cases, after a finite number of steps, </a:t>
                </a:r>
                <a:r>
                  <a:rPr lang="en-US" dirty="0">
                    <a:solidFill>
                      <a:schemeClr val="accent3"/>
                    </a:solidFill>
                  </a:rPr>
                  <a:t>convex hull of the active set</a:t>
                </a:r>
                <a:r>
                  <a:rPr lang="en-US" dirty="0"/>
                  <a:t> of a Frank-Wolfe-type algorithm </a:t>
                </a:r>
                <a:r>
                  <a:rPr lang="en-US" dirty="0">
                    <a:solidFill>
                      <a:schemeClr val="accent3"/>
                    </a:solidFill>
                  </a:rPr>
                  <a:t>contains (an approximate) minimizer</a:t>
                </a:r>
              </a:p>
              <a:p>
                <a:pPr>
                  <a:spcBef>
                    <a:spcPts val="1600"/>
                  </a:spcBef>
                </a:pPr>
                <a:r>
                  <a:rPr lang="en-US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Main ingredients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>
                    <a:solidFill>
                      <a:schemeClr val="accent3"/>
                    </a:solidFill>
                  </a:rPr>
                  <a:t>monotonic accelerated algorithm </a:t>
                </a:r>
                <a:r>
                  <a:rPr lang="en-US" dirty="0"/>
                  <a:t>that can be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coupled with</a:t>
                </a:r>
                <a:r>
                  <a:rPr lang="en-US" dirty="0"/>
                  <a:t> a Frank-Wolfe-type algorithm (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Away-Step Frank-Wolfe -- AFW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guaranteed at least as much per-iteration progress as AFW</a:t>
                </a:r>
              </a:p>
              <a:p>
                <a:pPr lvl="1">
                  <a:spcBef>
                    <a:spcPts val="1100"/>
                  </a:spcBef>
                </a:pPr>
                <a:r>
                  <a:rPr lang="en-US" dirty="0">
                    <a:solidFill>
                      <a:schemeClr val="accent3"/>
                    </a:solidFill>
                  </a:rPr>
                  <a:t>feasible set</a:t>
                </a:r>
                <a:r>
                  <a:rPr lang="en-US" dirty="0"/>
                  <a:t> for the accelerated algorithm is the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convex hull of the active set of AFW</a:t>
                </a:r>
              </a:p>
              <a:p>
                <a:pPr lvl="2"/>
                <a:r>
                  <a:rPr lang="en-US" dirty="0"/>
                  <a:t>we prove that removing vertices does not affect acceleration; restart when vertices are added</a:t>
                </a:r>
              </a:p>
              <a:p>
                <a:pPr lvl="1">
                  <a:spcBef>
                    <a:spcPts val="1100"/>
                  </a:spcBef>
                </a:pPr>
                <a:r>
                  <a:rPr lang="en-US" dirty="0"/>
                  <a:t>can handle </a:t>
                </a:r>
                <a:r>
                  <a:rPr lang="en-US" dirty="0">
                    <a:solidFill>
                      <a:schemeClr val="accent3"/>
                    </a:solidFill>
                  </a:rPr>
                  <a:t>inexact projections </a:t>
                </a:r>
                <a:r>
                  <a:rPr lang="en-US" dirty="0"/>
                  <a:t>onto the feasible set (convex hull of the active set)</a:t>
                </a:r>
              </a:p>
              <a:p>
                <a:pPr>
                  <a:spcBef>
                    <a:spcPts val="1600"/>
                  </a:spcBef>
                </a:pPr>
                <a:r>
                  <a:rPr lang="en-US" dirty="0"/>
                  <a:t>The algorithm is an adaptation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AGD+ from [</a:t>
                </a:r>
                <a:r>
                  <a:rPr lang="en-US" dirty="0">
                    <a:solidFill>
                      <a:schemeClr val="accent4"/>
                    </a:solidFill>
                  </a:rPr>
                  <a:t>Cohen, </a:t>
                </a:r>
                <a:r>
                  <a:rPr lang="en-US" b="1" dirty="0">
                    <a:solidFill>
                      <a:schemeClr val="accent4"/>
                    </a:solidFill>
                  </a:rPr>
                  <a:t>D</a:t>
                </a:r>
                <a:r>
                  <a:rPr lang="en-US" dirty="0">
                    <a:solidFill>
                      <a:schemeClr val="accent4"/>
                    </a:solidFill>
                  </a:rPr>
                  <a:t>, Orecchia’18</a:t>
                </a:r>
                <a:r>
                  <a:rPr lang="en-US" dirty="0"/>
                  <a:t>] that also relies on the approximate duality gap technique</a:t>
                </a:r>
              </a:p>
              <a:p>
                <a:pPr>
                  <a:spcBef>
                    <a:spcPts val="1600"/>
                  </a:spcBef>
                </a:pPr>
                <a:r>
                  <a:rPr lang="en-US" dirty="0"/>
                  <a:t>Leads to dimension-independent (with root-condition-number) accelerated local convergence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BD989-EB22-D14A-BBF4-494B6F4C3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1988" y="1233397"/>
                <a:ext cx="10385610" cy="5011021"/>
              </a:xfrm>
              <a:blipFill>
                <a:blip r:embed="rId3"/>
                <a:stretch>
                  <a:fillRect l="-366" t="-1263" r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8A3C2B-ED2D-2243-B1BD-D7DBD72F9D14}"/>
              </a:ext>
            </a:extLst>
          </p:cNvPr>
          <p:cNvSpPr txBox="1"/>
          <p:nvPr/>
        </p:nvSpPr>
        <p:spPr>
          <a:xfrm>
            <a:off x="838200" y="6316134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Carderera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D</a:t>
            </a:r>
            <a:r>
              <a:rPr lang="en-US" sz="1400" dirty="0"/>
              <a:t>, </a:t>
            </a:r>
            <a:r>
              <a:rPr lang="en-US" sz="1400" dirty="0" err="1"/>
              <a:t>Pokutta</a:t>
            </a:r>
            <a:r>
              <a:rPr lang="en-US" sz="1400" dirty="0"/>
              <a:t>, “Locally Accelerated Conditional Gradients,” in Proc. AISTATS’20, 2020.</a:t>
            </a:r>
          </a:p>
        </p:txBody>
      </p:sp>
    </p:spTree>
    <p:extLst>
      <p:ext uri="{BB962C8B-B14F-4D97-AF65-F5344CB8AC3E}">
        <p14:creationId xmlns:p14="http://schemas.microsoft.com/office/powerpoint/2010/main" val="23337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B847-E74E-6D43-AD3A-EC48D5CE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32" y="365125"/>
            <a:ext cx="10515600" cy="803275"/>
          </a:xfrm>
        </p:spPr>
        <p:txBody>
          <a:bodyPr/>
          <a:lstStyle/>
          <a:p>
            <a:r>
              <a:rPr lang="en-US" dirty="0"/>
              <a:t>Numerical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24913-21CC-DD40-9338-3F62E94EE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895" y="1932095"/>
            <a:ext cx="3777436" cy="4061721"/>
          </a:xfrm>
        </p:spPr>
        <p:txBody>
          <a:bodyPr/>
          <a:lstStyle/>
          <a:p>
            <a:r>
              <a:rPr lang="en-US" dirty="0"/>
              <a:t>Quadratic with condition # = 100 on a simplex of size 1,000: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Quadratic with a condition # = 100 on a </a:t>
            </a:r>
            <a:r>
              <a:rPr lang="en-US" dirty="0" err="1"/>
              <a:t>Birkhoff</a:t>
            </a:r>
            <a:r>
              <a:rPr lang="en-US" dirty="0"/>
              <a:t> polytope with 20 nodes (ambient dim. 400):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24FA4-2E37-A34E-B7FF-65C7D61E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889" y="3893168"/>
            <a:ext cx="3777436" cy="2722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30EE4-92C3-6947-BBAE-FE9560147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89" y="953829"/>
            <a:ext cx="3768569" cy="2748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60CBB-318F-FF48-BE81-BEC9E30DA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69" y="3767931"/>
            <a:ext cx="3759702" cy="273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FBC156-0FF5-6740-A5D0-2073A6EB4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096" y="953829"/>
            <a:ext cx="3759702" cy="27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73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7930" y="5832096"/>
            <a:ext cx="422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/>
                </a:solidFill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2AE3A-AAE0-3046-A189-2446C5E92DC6}"/>
              </a:ext>
            </a:extLst>
          </p:cNvPr>
          <p:cNvSpPr txBox="1"/>
          <p:nvPr/>
        </p:nvSpPr>
        <p:spPr>
          <a:xfrm>
            <a:off x="3530009" y="5762847"/>
            <a:ext cx="542260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hlinkClick r:id="rId3"/>
              </a:rPr>
              <a:t>jelena@jelena-diakonikolas.com</a:t>
            </a:r>
            <a:endParaRPr lang="en-US" dirty="0"/>
          </a:p>
          <a:p>
            <a:pPr algn="ctr">
              <a:spcBef>
                <a:spcPts val="600"/>
              </a:spcBef>
            </a:pPr>
            <a:r>
              <a:rPr lang="en-US" dirty="0">
                <a:hlinkClick r:id="rId4"/>
              </a:rPr>
              <a:t>www.jelena-diakonikolas.com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DE139-081A-6B4B-B369-1B46FA8F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6367"/>
            <a:ext cx="10693831" cy="33603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9876A3-1730-024E-AAD3-27578130493E}"/>
              </a:ext>
            </a:extLst>
          </p:cNvPr>
          <p:cNvSpPr/>
          <p:nvPr/>
        </p:nvSpPr>
        <p:spPr>
          <a:xfrm>
            <a:off x="10871200" y="3886199"/>
            <a:ext cx="660831" cy="707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92D98-4927-CF40-8FC9-392C36BE4F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57" b="3310"/>
          <a:stretch/>
        </p:blipFill>
        <p:spPr>
          <a:xfrm>
            <a:off x="8202399" y="3957528"/>
            <a:ext cx="2914551" cy="6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4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This 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8970"/>
                <a:ext cx="10755001" cy="45241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Methods with optimal iteration complexity in various settings are well-known:</a:t>
                </a:r>
              </a:p>
              <a:p>
                <a:pPr lvl="1"/>
                <a:r>
                  <a:rPr lang="en-US" dirty="0" err="1"/>
                  <a:t>Nemirovski’s</a:t>
                </a:r>
                <a:r>
                  <a:rPr lang="en-US" dirty="0"/>
                  <a:t> mirror descent 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Nemirovski</a:t>
                </a:r>
                <a:r>
                  <a:rPr lang="en-US" dirty="0">
                    <a:solidFill>
                      <a:schemeClr val="accent4"/>
                    </a:solidFill>
                  </a:rPr>
                  <a:t>, Yudin’83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Nesterov’s accelerated method (AGD) [</a:t>
                </a:r>
                <a:r>
                  <a:rPr lang="en-US" dirty="0">
                    <a:solidFill>
                      <a:schemeClr val="accent4"/>
                    </a:solidFill>
                  </a:rPr>
                  <a:t>Nesterov’83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Frank-Wolfe methods [</a:t>
                </a:r>
                <a:r>
                  <a:rPr lang="en-US" dirty="0">
                    <a:solidFill>
                      <a:schemeClr val="accent4"/>
                    </a:solidFill>
                  </a:rPr>
                  <a:t>Frank, Wolfe’56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is-IS" dirty="0"/>
                  <a:t>… and many more </a:t>
                </a:r>
                <a14:m>
                  <m:oMath xmlns:m="http://schemas.openxmlformats.org/officeDocument/2006/math">
                    <m:r>
                      <a:rPr lang="is-I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is-IS" dirty="0"/>
                  <a:t> books: [</a:t>
                </a:r>
                <a:r>
                  <a:rPr lang="is-IS" dirty="0">
                    <a:solidFill>
                      <a:schemeClr val="accent4"/>
                    </a:solidFill>
                  </a:rPr>
                  <a:t>Nesterov‘18</a:t>
                </a:r>
                <a:r>
                  <a:rPr lang="is-IS" dirty="0"/>
                  <a:t>], [</a:t>
                </a:r>
                <a:r>
                  <a:rPr lang="is-IS" dirty="0">
                    <a:solidFill>
                      <a:schemeClr val="accent4"/>
                    </a:solidFill>
                  </a:rPr>
                  <a:t>Bubeck‘14</a:t>
                </a:r>
                <a:r>
                  <a:rPr lang="is-IS" dirty="0"/>
                  <a:t>],  [</a:t>
                </a:r>
                <a:r>
                  <a:rPr lang="is-IS" dirty="0">
                    <a:solidFill>
                      <a:schemeClr val="accent4"/>
                    </a:solidFill>
                  </a:rPr>
                  <a:t>Sra, Nowozin, Wright‘11</a:t>
                </a:r>
                <a:r>
                  <a:rPr lang="is-IS" dirty="0"/>
                  <a:t>]</a:t>
                </a:r>
              </a:p>
              <a:p>
                <a:pPr lvl="1"/>
                <a:endParaRPr lang="is-IS" dirty="0"/>
              </a:p>
              <a:p>
                <a:r>
                  <a:rPr lang="en-US" dirty="0"/>
                  <a:t>Analysis is often unintuitive:</a:t>
                </a:r>
              </a:p>
              <a:p>
                <a:pPr lvl="1">
                  <a:spcBef>
                    <a:spcPts val="1100"/>
                  </a:spcBef>
                </a:pPr>
                <a:r>
                  <a:rPr lang="en-US" dirty="0">
                    <a:solidFill>
                      <a:schemeClr val="accent3"/>
                    </a:solidFill>
                  </a:rPr>
                  <a:t>Goal</a:t>
                </a:r>
                <a:r>
                  <a:rPr lang="en-US" dirty="0"/>
                  <a:t>: give an </a:t>
                </a:r>
                <a:r>
                  <a:rPr lang="en-US" dirty="0">
                    <a:solidFill>
                      <a:schemeClr val="accent4"/>
                    </a:solidFill>
                  </a:rPr>
                  <a:t>intuitive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4"/>
                    </a:solidFill>
                  </a:rPr>
                  <a:t>unifying</a:t>
                </a:r>
                <a:r>
                  <a:rPr lang="en-US" dirty="0"/>
                  <a:t> interpretation of most algorithms</a:t>
                </a:r>
              </a:p>
              <a:p>
                <a:pPr lvl="1">
                  <a:spcBef>
                    <a:spcPts val="1100"/>
                  </a:spcBef>
                </a:pPr>
                <a:endParaRPr lang="en-US" dirty="0"/>
              </a:p>
              <a:p>
                <a:r>
                  <a:rPr lang="en-US" dirty="0"/>
                  <a:t>Non-traditional settings arise from new applications:</a:t>
                </a:r>
              </a:p>
              <a:p>
                <a:pPr lvl="1">
                  <a:spcBef>
                    <a:spcPts val="1100"/>
                  </a:spcBef>
                </a:pPr>
                <a:r>
                  <a:rPr lang="en-US" dirty="0">
                    <a:solidFill>
                      <a:schemeClr val="accent3"/>
                    </a:solidFill>
                  </a:rPr>
                  <a:t>Goal</a:t>
                </a:r>
                <a:r>
                  <a:rPr lang="en-US" dirty="0"/>
                  <a:t>: leverage insights from the general analysis to obtain </a:t>
                </a:r>
                <a:r>
                  <a:rPr lang="en-US" dirty="0">
                    <a:solidFill>
                      <a:schemeClr val="accent4"/>
                    </a:solidFill>
                  </a:rPr>
                  <a:t>new methods and results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8970"/>
                <a:ext cx="10755001" cy="4524122"/>
              </a:xfrm>
              <a:blipFill>
                <a:blip r:embed="rId3"/>
                <a:stretch>
                  <a:fillRect l="-47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F12AF1B-C999-6E4F-A599-CEADFEEF4590}"/>
              </a:ext>
            </a:extLst>
          </p:cNvPr>
          <p:cNvSpPr/>
          <p:nvPr/>
        </p:nvSpPr>
        <p:spPr>
          <a:xfrm>
            <a:off x="1219202" y="3935562"/>
            <a:ext cx="8462680" cy="376519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743522-9C4F-3C4E-BEA4-2FE848ED2255}"/>
              </a:ext>
            </a:extLst>
          </p:cNvPr>
          <p:cNvSpPr/>
          <p:nvPr/>
        </p:nvSpPr>
        <p:spPr>
          <a:xfrm>
            <a:off x="1219202" y="5116936"/>
            <a:ext cx="8453714" cy="36755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9441-C6F7-AE4D-9FD1-8D2C2F61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409"/>
            <a:ext cx="10515600" cy="803275"/>
          </a:xfrm>
        </p:spPr>
        <p:txBody>
          <a:bodyPr/>
          <a:lstStyle/>
          <a:p>
            <a:r>
              <a:rPr lang="en-US" dirty="0"/>
              <a:t>The Big Picture &amp; 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24C7C-1090-724B-A4C1-C878CF527500}"/>
              </a:ext>
            </a:extLst>
          </p:cNvPr>
          <p:cNvSpPr/>
          <p:nvPr/>
        </p:nvSpPr>
        <p:spPr>
          <a:xfrm>
            <a:off x="455430" y="1155995"/>
            <a:ext cx="4197413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70517-797B-BB41-B8C2-3B11BB1A54C7}"/>
                  </a:ext>
                </a:extLst>
              </p:cNvPr>
              <p:cNvSpPr txBox="1"/>
              <p:nvPr/>
            </p:nvSpPr>
            <p:spPr>
              <a:xfrm>
                <a:off x="484880" y="1293520"/>
                <a:ext cx="4197413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The general technique</a:t>
                </a:r>
              </a:p>
              <a:p>
                <a:pPr marL="285750" indent="-2857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Upper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primal problem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approx. dual problem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Approximate duality gap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70517-797B-BB41-B8C2-3B11BB1A5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0" y="1293520"/>
                <a:ext cx="4197413" cy="1615827"/>
              </a:xfrm>
              <a:prstGeom prst="rect">
                <a:avLst/>
              </a:prstGeom>
              <a:blipFill>
                <a:blip r:embed="rId3"/>
                <a:stretch>
                  <a:fillRect l="-1205" t="-1563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CCD13847-1835-5344-A318-A8162249890C}"/>
              </a:ext>
            </a:extLst>
          </p:cNvPr>
          <p:cNvSpPr/>
          <p:nvPr/>
        </p:nvSpPr>
        <p:spPr>
          <a:xfrm>
            <a:off x="4652844" y="1880091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9C19A-46A5-2F4E-94D4-4D9185340F64}"/>
              </a:ext>
            </a:extLst>
          </p:cNvPr>
          <p:cNvSpPr/>
          <p:nvPr/>
        </p:nvSpPr>
        <p:spPr>
          <a:xfrm>
            <a:off x="5070851" y="1155995"/>
            <a:ext cx="3094958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C6E64-79DC-2B40-873D-0CBB22F473C9}"/>
                  </a:ext>
                </a:extLst>
              </p:cNvPr>
              <p:cNvSpPr txBox="1"/>
              <p:nvPr/>
            </p:nvSpPr>
            <p:spPr>
              <a:xfrm>
                <a:off x="5100301" y="1293520"/>
                <a:ext cx="3094958" cy="168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Continuous-time methods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accent3"/>
                    </a:solidFill>
                  </a:rPr>
                  <a:t>An invariance principle: </a:t>
                </a:r>
                <a:r>
                  <a:rPr lang="en-US" dirty="0">
                    <a:solidFill>
                      <a:schemeClr val="tx1"/>
                    </a:solidFill>
                  </a:rPr>
                  <a:t>conservation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for some strictly increasing function of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C6E64-79DC-2B40-873D-0CBB22F4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301" y="1293520"/>
                <a:ext cx="3094958" cy="1684948"/>
              </a:xfrm>
              <a:prstGeom prst="rect">
                <a:avLst/>
              </a:prstGeom>
              <a:blipFill>
                <a:blip r:embed="rId4"/>
                <a:stretch>
                  <a:fillRect l="-2049" t="-1493" r="-820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7B010A3-3B19-D44F-AFF4-F1EA8EE24A90}"/>
              </a:ext>
            </a:extLst>
          </p:cNvPr>
          <p:cNvSpPr/>
          <p:nvPr/>
        </p:nvSpPr>
        <p:spPr>
          <a:xfrm>
            <a:off x="8554367" y="1155995"/>
            <a:ext cx="3094958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B50C1-8BA5-914A-99DE-7B71B925537D}"/>
              </a:ext>
            </a:extLst>
          </p:cNvPr>
          <p:cNvSpPr txBox="1"/>
          <p:nvPr/>
        </p:nvSpPr>
        <p:spPr>
          <a:xfrm>
            <a:off x="8583817" y="1293520"/>
            <a:ext cx="3065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Discrete-time methods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Discretization </a:t>
            </a:r>
            <a:r>
              <a:rPr lang="en-US" dirty="0"/>
              <a:t>of continuous-time dynamics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Recovering known  methods </a:t>
            </a:r>
            <a:r>
              <a:rPr lang="en-US" dirty="0"/>
              <a:t>and obtaining </a:t>
            </a:r>
            <a:r>
              <a:rPr lang="en-US" dirty="0">
                <a:solidFill>
                  <a:schemeClr val="accent3"/>
                </a:solidFill>
              </a:rPr>
              <a:t>new methods and results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9D7A8EE-ABE8-1A48-8B15-A82927D8B006}"/>
              </a:ext>
            </a:extLst>
          </p:cNvPr>
          <p:cNvSpPr/>
          <p:nvPr/>
        </p:nvSpPr>
        <p:spPr>
          <a:xfrm>
            <a:off x="8165809" y="1880089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5AEB586-F5C2-BA48-AD73-329283B08621}"/>
              </a:ext>
            </a:extLst>
          </p:cNvPr>
          <p:cNvSpPr/>
          <p:nvPr/>
        </p:nvSpPr>
        <p:spPr>
          <a:xfrm rot="5400000">
            <a:off x="9908350" y="3163423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EF625-1FFA-E14B-B106-05BED1773367}"/>
              </a:ext>
            </a:extLst>
          </p:cNvPr>
          <p:cNvSpPr/>
          <p:nvPr/>
        </p:nvSpPr>
        <p:spPr>
          <a:xfrm>
            <a:off x="8583817" y="3654630"/>
            <a:ext cx="3065508" cy="692214"/>
          </a:xfrm>
          <a:prstGeom prst="rect">
            <a:avLst/>
          </a:prstGeom>
          <a:solidFill>
            <a:schemeClr val="accent2">
              <a:alpha val="3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C1BCE-E56C-A247-998E-41D0BE2FB12A}"/>
              </a:ext>
            </a:extLst>
          </p:cNvPr>
          <p:cNvSpPr txBox="1"/>
          <p:nvPr/>
        </p:nvSpPr>
        <p:spPr>
          <a:xfrm>
            <a:off x="8715052" y="3709746"/>
            <a:ext cx="280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(Local) acceleration &amp; noise-corrupted gradients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400EEE-7EED-744A-B1E5-92016C18EF1C}"/>
              </a:ext>
            </a:extLst>
          </p:cNvPr>
          <p:cNvSpPr/>
          <p:nvPr/>
        </p:nvSpPr>
        <p:spPr>
          <a:xfrm>
            <a:off x="2261015" y="3673159"/>
            <a:ext cx="2640886" cy="692214"/>
          </a:xfrm>
          <a:prstGeom prst="rect">
            <a:avLst/>
          </a:prstGeom>
          <a:solidFill>
            <a:schemeClr val="accent2">
              <a:alpha val="3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EA5206-F22B-174C-B8BB-7E2CE43E30B8}"/>
              </a:ext>
            </a:extLst>
          </p:cNvPr>
          <p:cNvSpPr txBox="1"/>
          <p:nvPr/>
        </p:nvSpPr>
        <p:spPr>
          <a:xfrm>
            <a:off x="2261015" y="3713645"/>
            <a:ext cx="264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Optimization with relative error guarantees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6029CF-7771-014A-8670-FCD42BA1030D}"/>
              </a:ext>
            </a:extLst>
          </p:cNvPr>
          <p:cNvSpPr/>
          <p:nvPr/>
        </p:nvSpPr>
        <p:spPr>
          <a:xfrm>
            <a:off x="329894" y="3671063"/>
            <a:ext cx="1884551" cy="692213"/>
          </a:xfrm>
          <a:prstGeom prst="rect">
            <a:avLst/>
          </a:prstGeom>
          <a:solidFill>
            <a:schemeClr val="accent2">
              <a:alpha val="3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5C636-3611-3F4F-B1CD-0C4489EB1DE4}"/>
              </a:ext>
            </a:extLst>
          </p:cNvPr>
          <p:cNvSpPr txBox="1"/>
          <p:nvPr/>
        </p:nvSpPr>
        <p:spPr>
          <a:xfrm>
            <a:off x="346286" y="3709746"/>
            <a:ext cx="188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Block Coordinate Descent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786B8D7-02B8-1D41-BB2B-D0F74C129F5F}"/>
              </a:ext>
            </a:extLst>
          </p:cNvPr>
          <p:cNvSpPr/>
          <p:nvPr/>
        </p:nvSpPr>
        <p:spPr>
          <a:xfrm rot="5400000">
            <a:off x="1095544" y="3163423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D256C58-B660-6942-AB6F-5B4E7EADDCD4}"/>
              </a:ext>
            </a:extLst>
          </p:cNvPr>
          <p:cNvSpPr/>
          <p:nvPr/>
        </p:nvSpPr>
        <p:spPr>
          <a:xfrm rot="5400000">
            <a:off x="3363034" y="3169267"/>
            <a:ext cx="386991" cy="5954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859A67B4-ED5A-514F-9AC8-F99FF9F21876}"/>
              </a:ext>
            </a:extLst>
          </p:cNvPr>
          <p:cNvSpPr/>
          <p:nvPr/>
        </p:nvSpPr>
        <p:spPr>
          <a:xfrm>
            <a:off x="1751358" y="3267639"/>
            <a:ext cx="9791641" cy="2950052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67000"/>
                </a:schemeClr>
              </a:gs>
              <a:gs pos="50000">
                <a:schemeClr val="accent1">
                  <a:tint val="44500"/>
                  <a:satMod val="160000"/>
                  <a:alpha val="3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68447D-43C9-084A-9B7E-2CBE534DF050}"/>
              </a:ext>
            </a:extLst>
          </p:cNvPr>
          <p:cNvSpPr txBox="1"/>
          <p:nvPr/>
        </p:nvSpPr>
        <p:spPr>
          <a:xfrm>
            <a:off x="4523479" y="4377992"/>
            <a:ext cx="207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“Newtonian view”: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9704E3-BBB2-C640-AED0-59D4640EB032}"/>
              </a:ext>
            </a:extLst>
          </p:cNvPr>
          <p:cNvSpPr txBox="1"/>
          <p:nvPr/>
        </p:nvSpPr>
        <p:spPr>
          <a:xfrm>
            <a:off x="6532150" y="4377992"/>
            <a:ext cx="236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“</a:t>
            </a:r>
            <a:r>
              <a:rPr lang="en-US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Lagrangian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view”: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90E50E-CEAF-244F-A927-9ADD696A859D}"/>
              </a:ext>
            </a:extLst>
          </p:cNvPr>
          <p:cNvCxnSpPr>
            <a:cxnSpLocks/>
          </p:cNvCxnSpPr>
          <p:nvPr/>
        </p:nvCxnSpPr>
        <p:spPr>
          <a:xfrm>
            <a:off x="6549655" y="4415949"/>
            <a:ext cx="0" cy="1036681"/>
          </a:xfrm>
          <a:prstGeom prst="line">
            <a:avLst/>
          </a:prstGeom>
          <a:ln w="19050">
            <a:solidFill>
              <a:schemeClr val="tx2">
                <a:lumMod val="90000"/>
                <a:lumOff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5D99AC4-0DF0-2543-9047-5E2879A4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728" y="4609917"/>
            <a:ext cx="1633393" cy="10889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0484D5F-9FDC-164F-B58F-A40F6A70B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958" y="4661583"/>
            <a:ext cx="1465187" cy="7869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2ED55FE-D2FD-A340-B526-337E89DAF5F1}"/>
              </a:ext>
            </a:extLst>
          </p:cNvPr>
          <p:cNvSpPr txBox="1"/>
          <p:nvPr/>
        </p:nvSpPr>
        <p:spPr>
          <a:xfrm>
            <a:off x="2634187" y="5486195"/>
            <a:ext cx="308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>
                <a:solidFill>
                  <a:schemeClr val="accent4"/>
                </a:solidFill>
              </a:rPr>
              <a:t>Nemirovski</a:t>
            </a:r>
            <a:r>
              <a:rPr lang="en-US" dirty="0">
                <a:solidFill>
                  <a:schemeClr val="accent4"/>
                </a:solidFill>
              </a:rPr>
              <a:t>, Yudin’83</a:t>
            </a:r>
            <a:r>
              <a:rPr lang="en-US" dirty="0"/>
              <a:t>], [</a:t>
            </a:r>
            <a:r>
              <a:rPr lang="en-US" dirty="0" err="1">
                <a:solidFill>
                  <a:schemeClr val="accent4"/>
                </a:solidFill>
              </a:rPr>
              <a:t>Krichene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Bayen</a:t>
            </a:r>
            <a:r>
              <a:rPr lang="en-US" dirty="0">
                <a:solidFill>
                  <a:schemeClr val="accent4"/>
                </a:solidFill>
              </a:rPr>
              <a:t>, Bartlett’15</a:t>
            </a:r>
            <a:r>
              <a:rPr lang="en-US" dirty="0"/>
              <a:t>],</a:t>
            </a:r>
          </a:p>
          <a:p>
            <a:r>
              <a:rPr lang="en-US" dirty="0"/>
              <a:t>[</a:t>
            </a:r>
            <a:r>
              <a:rPr lang="en-US" dirty="0">
                <a:solidFill>
                  <a:schemeClr val="accent4"/>
                </a:solidFill>
              </a:rPr>
              <a:t>Su, Boyd, Candes’14</a:t>
            </a:r>
            <a:r>
              <a:rPr lang="en-US" dirty="0"/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2C6EA0-BF0D-164F-8917-5E2A58E90E0F}"/>
              </a:ext>
            </a:extLst>
          </p:cNvPr>
          <p:cNvSpPr txBox="1"/>
          <p:nvPr/>
        </p:nvSpPr>
        <p:spPr>
          <a:xfrm>
            <a:off x="5540189" y="5486195"/>
            <a:ext cx="3305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solidFill>
                  <a:schemeClr val="accent4"/>
                </a:solidFill>
              </a:rPr>
              <a:t>Polyak’64</a:t>
            </a:r>
            <a:r>
              <a:rPr lang="en-US" dirty="0"/>
              <a:t>], </a:t>
            </a:r>
          </a:p>
          <a:p>
            <a:r>
              <a:rPr lang="en-US" dirty="0"/>
              <a:t>[</a:t>
            </a:r>
            <a:r>
              <a:rPr lang="en-US" dirty="0" err="1">
                <a:solidFill>
                  <a:schemeClr val="accent4"/>
                </a:solidFill>
              </a:rPr>
              <a:t>Attouch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Goudou</a:t>
            </a:r>
            <a:r>
              <a:rPr lang="en-US" dirty="0">
                <a:solidFill>
                  <a:schemeClr val="accent4"/>
                </a:solidFill>
              </a:rPr>
              <a:t>, Redont’00</a:t>
            </a:r>
            <a:r>
              <a:rPr lang="en-US" dirty="0"/>
              <a:t>],</a:t>
            </a:r>
          </a:p>
          <a:p>
            <a:r>
              <a:rPr lang="en-US" dirty="0"/>
              <a:t>[</a:t>
            </a:r>
            <a:r>
              <a:rPr lang="en-US" dirty="0" err="1">
                <a:solidFill>
                  <a:schemeClr val="accent4"/>
                </a:solidFill>
              </a:rPr>
              <a:t>Wibisono</a:t>
            </a:r>
            <a:r>
              <a:rPr lang="en-US" dirty="0">
                <a:solidFill>
                  <a:schemeClr val="accent4"/>
                </a:solidFill>
              </a:rPr>
              <a:t>, Wilson, Jordan’16</a:t>
            </a:r>
            <a:r>
              <a:rPr lang="en-US" dirty="0"/>
              <a:t>], [</a:t>
            </a:r>
            <a:r>
              <a:rPr lang="en-US" dirty="0">
                <a:solidFill>
                  <a:schemeClr val="accent4"/>
                </a:solidFill>
              </a:rPr>
              <a:t>Betancourt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Wilson, Jordan’18</a:t>
            </a:r>
            <a:r>
              <a:rPr lang="en-US" dirty="0"/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3C2037-5557-F443-BEC3-5796BE60177F}"/>
              </a:ext>
            </a:extLst>
          </p:cNvPr>
          <p:cNvSpPr txBox="1"/>
          <p:nvPr/>
        </p:nvSpPr>
        <p:spPr>
          <a:xfrm>
            <a:off x="8521902" y="5701544"/>
            <a:ext cx="211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>
                <a:solidFill>
                  <a:schemeClr val="accent4"/>
                </a:solidFill>
              </a:rPr>
              <a:t>D</a:t>
            </a:r>
            <a:r>
              <a:rPr lang="en-US" dirty="0">
                <a:solidFill>
                  <a:schemeClr val="accent4"/>
                </a:solidFill>
              </a:rPr>
              <a:t>, Orecchia’17-’19</a:t>
            </a:r>
            <a:r>
              <a:rPr lang="en-US" dirty="0"/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52710B-943C-A14D-9F20-1C8AE2EEC7CA}"/>
              </a:ext>
            </a:extLst>
          </p:cNvPr>
          <p:cNvSpPr/>
          <p:nvPr/>
        </p:nvSpPr>
        <p:spPr>
          <a:xfrm>
            <a:off x="143435" y="3619100"/>
            <a:ext cx="11689977" cy="796849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5B9BE-DC5A-C441-8AD3-5CF5C849E7C7}"/>
              </a:ext>
            </a:extLst>
          </p:cNvPr>
          <p:cNvSpPr txBox="1"/>
          <p:nvPr/>
        </p:nvSpPr>
        <p:spPr>
          <a:xfrm>
            <a:off x="5039835" y="3717366"/>
            <a:ext cx="321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Applications &amp; Generalizations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8C5584-D492-DB4D-8DBE-99168E4B8175}"/>
              </a:ext>
            </a:extLst>
          </p:cNvPr>
          <p:cNvSpPr/>
          <p:nvPr/>
        </p:nvSpPr>
        <p:spPr>
          <a:xfrm>
            <a:off x="8521902" y="4742665"/>
            <a:ext cx="3311510" cy="743530"/>
          </a:xfrm>
          <a:prstGeom prst="rect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C55754-1C10-724C-9FB0-BC18BD40FB37}"/>
              </a:ext>
            </a:extLst>
          </p:cNvPr>
          <p:cNvSpPr txBox="1"/>
          <p:nvPr/>
        </p:nvSpPr>
        <p:spPr>
          <a:xfrm>
            <a:off x="8552800" y="4834080"/>
            <a:ext cx="3218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 Hamiltonian perspective and gradient norm minimization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D07B41-A46A-0C45-BB1F-3ECDA246AC7E}"/>
              </a:ext>
            </a:extLst>
          </p:cNvPr>
          <p:cNvSpPr txBox="1"/>
          <p:nvPr/>
        </p:nvSpPr>
        <p:spPr>
          <a:xfrm>
            <a:off x="8521902" y="5971176"/>
            <a:ext cx="211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>
                <a:solidFill>
                  <a:schemeClr val="accent4"/>
                </a:solidFill>
              </a:rPr>
              <a:t>D</a:t>
            </a:r>
            <a:r>
              <a:rPr lang="en-US" dirty="0">
                <a:solidFill>
                  <a:schemeClr val="accent4"/>
                </a:solidFill>
              </a:rPr>
              <a:t>, Jordan’19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221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 animBg="1"/>
      <p:bldP spid="10" grpId="1" animBg="1"/>
      <p:bldP spid="11" grpId="0"/>
      <p:bldP spid="11" grpId="1"/>
      <p:bldP spid="13" grpId="0" animBg="1"/>
      <p:bldP spid="13" grpId="1" animBg="1"/>
      <p:bldP spid="14" grpId="0" animBg="1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3" grpId="0" animBg="1"/>
      <p:bldP spid="25" grpId="0"/>
      <p:bldP spid="26" grpId="0"/>
      <p:bldP spid="33" grpId="0"/>
      <p:bldP spid="34" grpId="0"/>
      <p:bldP spid="35" grpId="0"/>
      <p:bldP spid="3" grpId="0" animBg="1"/>
      <p:bldP spid="9" grpId="0"/>
      <p:bldP spid="12" grpId="0" animBg="1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9441-C6F7-AE4D-9FD1-8D2C2F61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24C7C-1090-724B-A4C1-C878CF527500}"/>
              </a:ext>
            </a:extLst>
          </p:cNvPr>
          <p:cNvSpPr/>
          <p:nvPr/>
        </p:nvSpPr>
        <p:spPr>
          <a:xfrm>
            <a:off x="455430" y="1317356"/>
            <a:ext cx="4197413" cy="2111644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70517-797B-BB41-B8C2-3B11BB1A54C7}"/>
                  </a:ext>
                </a:extLst>
              </p:cNvPr>
              <p:cNvSpPr txBox="1"/>
              <p:nvPr/>
            </p:nvSpPr>
            <p:spPr>
              <a:xfrm>
                <a:off x="484880" y="1454881"/>
                <a:ext cx="4197413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The general technique</a:t>
                </a:r>
              </a:p>
              <a:p>
                <a:pPr marL="285750" indent="-2857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Upper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primal problem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approx. dual problem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Approximate duality gap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70517-797B-BB41-B8C2-3B11BB1A5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0" y="1454881"/>
                <a:ext cx="4197413" cy="1615827"/>
              </a:xfrm>
              <a:prstGeom prst="rect">
                <a:avLst/>
              </a:prstGeom>
              <a:blipFill>
                <a:blip r:embed="rId3"/>
                <a:stretch>
                  <a:fillRect l="-1205" t="-2344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A25CD56-DA41-A149-AA3B-DA3C08558F55}"/>
              </a:ext>
            </a:extLst>
          </p:cNvPr>
          <p:cNvSpPr txBox="1"/>
          <p:nvPr/>
        </p:nvSpPr>
        <p:spPr>
          <a:xfrm>
            <a:off x="435386" y="6323598"/>
            <a:ext cx="11560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D</a:t>
            </a:r>
            <a:r>
              <a:rPr lang="en-US" sz="1600" dirty="0"/>
              <a:t>, </a:t>
            </a:r>
            <a:r>
              <a:rPr lang="en-US" sz="1600" dirty="0" err="1"/>
              <a:t>Orecchia</a:t>
            </a:r>
            <a:r>
              <a:rPr lang="en-US" sz="1600" dirty="0"/>
              <a:t>, “</a:t>
            </a:r>
            <a:r>
              <a:rPr lang="en-US" sz="1600" i="1" dirty="0"/>
              <a:t>The Approximate Duality Gap Technique: A Unified Theory of First-Order Methods</a:t>
            </a:r>
            <a:r>
              <a:rPr lang="en-US" sz="1600" dirty="0"/>
              <a:t>,” SIAM J. </a:t>
            </a:r>
            <a:r>
              <a:rPr lang="en-US" sz="1600" dirty="0" err="1"/>
              <a:t>Optimiz</a:t>
            </a:r>
            <a:r>
              <a:rPr lang="en-US" sz="1600" dirty="0"/>
              <a:t>., 2019. </a:t>
            </a:r>
          </a:p>
        </p:txBody>
      </p:sp>
    </p:spTree>
    <p:extLst>
      <p:ext uri="{BB962C8B-B14F-4D97-AF65-F5344CB8AC3E}">
        <p14:creationId xmlns:p14="http://schemas.microsoft.com/office/powerpoint/2010/main" val="237828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20B5-29B0-A14F-9FF5-AEF94400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FD64A-7A1D-A442-9910-A0F712006A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700" y="1075853"/>
            <a:ext cx="5638800" cy="306493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72EC8B-DDE7-0F48-8301-82839AF1B5EA}"/>
              </a:ext>
            </a:extLst>
          </p:cNvPr>
          <p:cNvCxnSpPr>
            <a:cxnSpLocks/>
          </p:cNvCxnSpPr>
          <p:nvPr/>
        </p:nvCxnSpPr>
        <p:spPr>
          <a:xfrm flipH="1" flipV="1">
            <a:off x="6533723" y="3830915"/>
            <a:ext cx="1365677" cy="21753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86ADD52-8DE9-5247-AF78-6F9A89BDC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25" y="3961303"/>
            <a:ext cx="1054100" cy="266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02A7F3-E308-E445-96E5-3D1636066E72}"/>
              </a:ext>
            </a:extLst>
          </p:cNvPr>
          <p:cNvSpPr/>
          <p:nvPr/>
        </p:nvSpPr>
        <p:spPr>
          <a:xfrm>
            <a:off x="4516047" y="2432224"/>
            <a:ext cx="67733" cy="6773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A4E8A-5DDF-8345-B2F2-AF77C7BB5D72}"/>
              </a:ext>
            </a:extLst>
          </p:cNvPr>
          <p:cNvCxnSpPr>
            <a:cxnSpLocks/>
          </p:cNvCxnSpPr>
          <p:nvPr/>
        </p:nvCxnSpPr>
        <p:spPr>
          <a:xfrm>
            <a:off x="2857500" y="2432224"/>
            <a:ext cx="1709951" cy="163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8B9C86-F811-B74B-BD85-6D4B9FE8BD5A}"/>
              </a:ext>
            </a:extLst>
          </p:cNvPr>
          <p:cNvCxnSpPr>
            <a:cxnSpLocks/>
          </p:cNvCxnSpPr>
          <p:nvPr/>
        </p:nvCxnSpPr>
        <p:spPr>
          <a:xfrm>
            <a:off x="2857500" y="3819315"/>
            <a:ext cx="365989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1A70A8-15CB-DF42-99AC-0C9961ED359D}"/>
              </a:ext>
            </a:extLst>
          </p:cNvPr>
          <p:cNvCxnSpPr/>
          <p:nvPr/>
        </p:nvCxnSpPr>
        <p:spPr>
          <a:xfrm>
            <a:off x="2906487" y="2483628"/>
            <a:ext cx="0" cy="13193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1C8501-E949-B74B-A388-16DCAC9276EE}"/>
              </a:ext>
            </a:extLst>
          </p:cNvPr>
          <p:cNvSpPr txBox="1"/>
          <p:nvPr/>
        </p:nvSpPr>
        <p:spPr>
          <a:xfrm rot="16200000">
            <a:off x="1827021" y="2994752"/>
            <a:ext cx="16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optimality gap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FA1AF0-CA6C-DD41-83D5-771549E1212A}"/>
              </a:ext>
            </a:extLst>
          </p:cNvPr>
          <p:cNvCxnSpPr>
            <a:cxnSpLocks/>
          </p:cNvCxnSpPr>
          <p:nvPr/>
        </p:nvCxnSpPr>
        <p:spPr>
          <a:xfrm>
            <a:off x="2090057" y="4347267"/>
            <a:ext cx="4427337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6125CD-E8AE-D14E-9CF9-FE2E7F6AFFE8}"/>
              </a:ext>
            </a:extLst>
          </p:cNvPr>
          <p:cNvCxnSpPr>
            <a:cxnSpLocks/>
          </p:cNvCxnSpPr>
          <p:nvPr/>
        </p:nvCxnSpPr>
        <p:spPr>
          <a:xfrm>
            <a:off x="2090057" y="2241724"/>
            <a:ext cx="242599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96A009-6A88-1149-B995-FABDCEFA6CFD}"/>
              </a:ext>
            </a:extLst>
          </p:cNvPr>
          <p:cNvCxnSpPr>
            <a:cxnSpLocks/>
          </p:cNvCxnSpPr>
          <p:nvPr/>
        </p:nvCxnSpPr>
        <p:spPr>
          <a:xfrm>
            <a:off x="2073730" y="2241724"/>
            <a:ext cx="0" cy="210058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A21526-4383-2F4C-8293-ED127715627D}"/>
                  </a:ext>
                </a:extLst>
              </p:cNvPr>
              <p:cNvSpPr txBox="1"/>
              <p:nvPr/>
            </p:nvSpPr>
            <p:spPr>
              <a:xfrm rot="16200000">
                <a:off x="456542" y="3055156"/>
                <a:ext cx="24038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approximate optimality/duality  gap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A21526-4383-2F4C-8293-ED1277156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6542" y="3055156"/>
                <a:ext cx="2403807" cy="646331"/>
              </a:xfrm>
              <a:prstGeom prst="rect">
                <a:avLst/>
              </a:prstGeom>
              <a:blipFill>
                <a:blip r:embed="rId4"/>
                <a:stretch>
                  <a:fillRect l="-1923" r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E05DAA-F3D4-1144-9ADA-2393369C210B}"/>
                  </a:ext>
                </a:extLst>
              </p:cNvPr>
              <p:cNvSpPr txBox="1"/>
              <p:nvPr/>
            </p:nvSpPr>
            <p:spPr>
              <a:xfrm>
                <a:off x="2735259" y="3955773"/>
                <a:ext cx="2802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lower bound,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E05DAA-F3D4-1144-9ADA-2393369C2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59" y="3955773"/>
                <a:ext cx="2802129" cy="369332"/>
              </a:xfrm>
              <a:prstGeom prst="rect">
                <a:avLst/>
              </a:prstGeom>
              <a:blipFill>
                <a:blip r:embed="rId5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7C392F-391D-D94C-9992-2AD8AD142787}"/>
                  </a:ext>
                </a:extLst>
              </p:cNvPr>
              <p:cNvSpPr txBox="1"/>
              <p:nvPr/>
            </p:nvSpPr>
            <p:spPr>
              <a:xfrm>
                <a:off x="1583289" y="1824007"/>
                <a:ext cx="2802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upper bound,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7C392F-391D-D94C-9992-2AD8AD142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289" y="1824007"/>
                <a:ext cx="2802129" cy="369332"/>
              </a:xfrm>
              <a:prstGeom prst="rect">
                <a:avLst/>
              </a:prstGeom>
              <a:blipFill>
                <a:blip r:embed="rId6"/>
                <a:stretch>
                  <a:fillRect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99231B-5144-244C-B1B5-BE2230B39EAF}"/>
                  </a:ext>
                </a:extLst>
              </p:cNvPr>
              <p:cNvSpPr txBox="1"/>
              <p:nvPr/>
            </p:nvSpPr>
            <p:spPr>
              <a:xfrm>
                <a:off x="555171" y="4471409"/>
                <a:ext cx="11364686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be an increasing (rate) function of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Then,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conserved with time, i.e., if: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99231B-5144-244C-B1B5-BE2230B39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1" y="4471409"/>
                <a:ext cx="11364686" cy="404983"/>
              </a:xfrm>
              <a:prstGeom prst="rect">
                <a:avLst/>
              </a:prstGeom>
              <a:blipFill>
                <a:blip r:embed="rId7"/>
                <a:stretch>
                  <a:fillRect l="-112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4A217E-06F1-854F-9C59-EF4416420662}"/>
                  </a:ext>
                </a:extLst>
              </p:cNvPr>
              <p:cNvSpPr/>
              <p:nvPr/>
            </p:nvSpPr>
            <p:spPr>
              <a:xfrm>
                <a:off x="3847535" y="5770961"/>
                <a:ext cx="4506686" cy="72191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4A217E-06F1-854F-9C59-EF4416420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35" y="5770961"/>
                <a:ext cx="4506686" cy="7219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36F6C-F604-D140-B701-5195C2681E87}"/>
                  </a:ext>
                </a:extLst>
              </p:cNvPr>
              <p:cNvSpPr/>
              <p:nvPr/>
            </p:nvSpPr>
            <p:spPr>
              <a:xfrm>
                <a:off x="5131437" y="4961016"/>
                <a:ext cx="1929125" cy="574712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036F6C-F604-D140-B701-5195C2681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437" y="4961016"/>
                <a:ext cx="1929125" cy="574712"/>
              </a:xfrm>
              <a:prstGeom prst="rect">
                <a:avLst/>
              </a:prstGeom>
              <a:blipFill>
                <a:blip r:embed="rId9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222213F-3F1A-AA41-8A7C-ED4DC09A7987}"/>
              </a:ext>
            </a:extLst>
          </p:cNvPr>
          <p:cNvSpPr txBox="1"/>
          <p:nvPr/>
        </p:nvSpPr>
        <p:spPr>
          <a:xfrm>
            <a:off x="1981612" y="5943600"/>
            <a:ext cx="132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48B4B7-F834-BC46-8182-F04C4B79148C}"/>
              </a:ext>
            </a:extLst>
          </p:cNvPr>
          <p:cNvSpPr/>
          <p:nvPr/>
        </p:nvSpPr>
        <p:spPr>
          <a:xfrm>
            <a:off x="8654143" y="5350982"/>
            <a:ext cx="2982685" cy="1116522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DB5EFD-18F9-A64A-9A8E-FF7C71857339}"/>
                  </a:ext>
                </a:extLst>
              </p:cNvPr>
              <p:cNvSpPr txBox="1"/>
              <p:nvPr/>
            </p:nvSpPr>
            <p:spPr>
              <a:xfrm>
                <a:off x="9008197" y="5543491"/>
                <a:ext cx="2274575" cy="78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Typically:</a:t>
                </a:r>
              </a:p>
              <a:p>
                <a:pPr algn="ctr"/>
                <a:endParaRPr lang="en-US" sz="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dist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DB5EFD-18F9-A64A-9A8E-FF7C71857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197" y="5543491"/>
                <a:ext cx="2274575" cy="780919"/>
              </a:xfrm>
              <a:prstGeom prst="rect">
                <a:avLst/>
              </a:prstGeom>
              <a:blipFill>
                <a:blip r:embed="rId10"/>
                <a:stretch>
                  <a:fillRect t="-158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CF70672-2745-F441-A77E-5A99D91476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8374" y="2634263"/>
            <a:ext cx="1181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/>
      <p:bldP spid="33" grpId="0"/>
      <p:bldP spid="34" grpId="0" animBg="1"/>
      <p:bldP spid="11" grpId="0" animBg="1"/>
      <p:bldP spid="13" grpId="0"/>
      <p:bldP spid="26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Framework: Upper Bound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3640" y="1783080"/>
            <a:ext cx="5638800" cy="30649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9482663" y="4538142"/>
            <a:ext cx="1185332" cy="64346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145" y="5247229"/>
            <a:ext cx="10541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182" y="2806057"/>
            <a:ext cx="1536700" cy="3175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708827" y="4521203"/>
            <a:ext cx="67733" cy="6773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7742694" y="3625847"/>
            <a:ext cx="0" cy="9144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708827" y="3606811"/>
            <a:ext cx="67733" cy="6773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913" y="4756162"/>
            <a:ext cx="685800" cy="203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926" y="3745983"/>
            <a:ext cx="469900" cy="266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2192"/>
            <a:ext cx="5969000" cy="48180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Typical choices: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            convex combination of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AC7012-854B-2C43-940F-3B96FF641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5250" y="2269746"/>
            <a:ext cx="11811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36C7DD-D619-F34C-8EB5-E52566862F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368" y="2892742"/>
            <a:ext cx="444500" cy="190500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F427282C-9403-F544-88B8-A31DAF5B0C4E}"/>
              </a:ext>
            </a:extLst>
          </p:cNvPr>
          <p:cNvSpPr/>
          <p:nvPr/>
        </p:nvSpPr>
        <p:spPr>
          <a:xfrm rot="5400000">
            <a:off x="3621627" y="1131662"/>
            <a:ext cx="338139" cy="4422369"/>
          </a:xfrm>
          <a:prstGeom prst="rightBrace">
            <a:avLst>
              <a:gd name="adj1" fmla="val 67349"/>
              <a:gd name="adj2" fmla="val 5000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9242A8-B476-7542-A108-BC3D5DFF2347}"/>
              </a:ext>
            </a:extLst>
          </p:cNvPr>
          <p:cNvSpPr txBox="1"/>
          <p:nvPr/>
        </p:nvSpPr>
        <p:spPr>
          <a:xfrm>
            <a:off x="1592312" y="3575806"/>
            <a:ext cx="442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Makes sense because of Jensen’s Inequality: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95110-8D5C-9541-87A8-8A2FCE877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3482" y="4593791"/>
            <a:ext cx="444500" cy="1905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72EE5E2-D1B8-8B4C-A68C-EAAD4E6AEAD7}"/>
              </a:ext>
            </a:extLst>
          </p:cNvPr>
          <p:cNvSpPr/>
          <p:nvPr/>
        </p:nvSpPr>
        <p:spPr>
          <a:xfrm>
            <a:off x="3066688" y="1558748"/>
            <a:ext cx="3215640" cy="1222199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430199-5B6D-7B4A-B170-585C355E7F67}"/>
                  </a:ext>
                </a:extLst>
              </p:cNvPr>
              <p:cNvSpPr txBox="1"/>
              <p:nvPr/>
            </p:nvSpPr>
            <p:spPr>
              <a:xfrm>
                <a:off x="3588177" y="1864692"/>
                <a:ext cx="21748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Makes sense only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is differentiable!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430199-5B6D-7B4A-B170-585C355E7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77" y="1864692"/>
                <a:ext cx="2174879" cy="646331"/>
              </a:xfrm>
              <a:prstGeom prst="rect">
                <a:avLst/>
              </a:prstGeom>
              <a:blipFill>
                <a:blip r:embed="rId11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8A720B17-B084-5640-A170-915B5633B792}"/>
              </a:ext>
            </a:extLst>
          </p:cNvPr>
          <p:cNvSpPr/>
          <p:nvPr/>
        </p:nvSpPr>
        <p:spPr>
          <a:xfrm>
            <a:off x="1458868" y="4784291"/>
            <a:ext cx="3758592" cy="1422260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C2F654-5F3B-EB41-AF00-1413C0117BA9}"/>
                  </a:ext>
                </a:extLst>
              </p:cNvPr>
              <p:cNvSpPr txBox="1"/>
              <p:nvPr/>
            </p:nvSpPr>
            <p:spPr>
              <a:xfrm>
                <a:off x="1842801" y="5181495"/>
                <a:ext cx="2883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Can differentiate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b="1" dirty="0">
                    <a:solidFill>
                      <a:schemeClr val="accent3"/>
                    </a:solidFill>
                  </a:rPr>
                  <a:t>even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accent3"/>
                    </a:solidFill>
                  </a:rPr>
                  <a:t>is not differentiable!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C2F654-5F3B-EB41-AF00-1413C011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801" y="5181495"/>
                <a:ext cx="2883151" cy="646331"/>
              </a:xfrm>
              <a:prstGeom prst="rect">
                <a:avLst/>
              </a:prstGeom>
              <a:blipFill>
                <a:blip r:embed="rId12"/>
                <a:stretch>
                  <a:fillRect t="-3922" r="-175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53B78AF-3A38-7B47-8EE1-1C8F29054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7382" y="4030306"/>
            <a:ext cx="5207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3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  <p:bldP spid="20" grpId="0" animBg="1"/>
      <p:bldP spid="23" grpId="0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4188" y="1797993"/>
            <a:ext cx="5552521" cy="406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Framework: Lower Bound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6456" y="1781060"/>
            <a:ext cx="5620255" cy="4080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613" y="1786466"/>
            <a:ext cx="1714500" cy="304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8900"/>
            <a:ext cx="5717583" cy="5499100"/>
          </a:xfrm>
        </p:spPr>
        <p:txBody>
          <a:bodyPr>
            <a:normAutofit/>
          </a:bodyPr>
          <a:lstStyle/>
          <a:p>
            <a:r>
              <a:rPr lang="en-US" dirty="0"/>
              <a:t>Suppose the algorithm constructs points</a:t>
            </a:r>
          </a:p>
          <a:p>
            <a:endParaRPr lang="en-US" dirty="0"/>
          </a:p>
          <a:p>
            <a:r>
              <a:rPr lang="en-US" dirty="0"/>
              <a:t>Each point defines a lower-bounding hyperplane</a:t>
            </a:r>
          </a:p>
          <a:p>
            <a:endParaRPr lang="en-US" dirty="0"/>
          </a:p>
          <a:p>
            <a:pPr>
              <a:spcBef>
                <a:spcPts val="2200"/>
              </a:spcBef>
            </a:pPr>
            <a:r>
              <a:rPr lang="en-US" dirty="0"/>
              <a:t>In particular:</a:t>
            </a:r>
          </a:p>
          <a:p>
            <a:pPr>
              <a:spcBef>
                <a:spcPts val="2200"/>
              </a:spcBef>
            </a:pPr>
            <a:endParaRPr lang="en-US" dirty="0"/>
          </a:p>
          <a:p>
            <a:pPr>
              <a:spcBef>
                <a:spcPts val="2200"/>
              </a:spcBef>
            </a:pPr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Take the min on the right-hand side:</a:t>
            </a:r>
          </a:p>
          <a:p>
            <a:pPr>
              <a:spcBef>
                <a:spcPts val="3000"/>
              </a:spcBef>
            </a:pPr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Not always a good idea: can change uncontrollably </a:t>
            </a:r>
          </a:p>
          <a:p>
            <a:pPr>
              <a:spcBef>
                <a:spcPts val="3000"/>
              </a:spcBef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899" y="2618759"/>
            <a:ext cx="4617061" cy="4146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35492" y="2587218"/>
            <a:ext cx="5274733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840" y="4321790"/>
            <a:ext cx="2242367" cy="50044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87677" y="4304721"/>
            <a:ext cx="2520047" cy="517512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8D981-A256-2349-9F24-27A56646880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4892" y="1734564"/>
            <a:ext cx="5687568" cy="409541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10808309" y="3979345"/>
            <a:ext cx="4" cy="541868"/>
          </a:xfrm>
          <a:prstGeom prst="line">
            <a:avLst/>
          </a:prstGeom>
          <a:ln>
            <a:solidFill>
              <a:schemeClr val="accent3">
                <a:alpha val="47000"/>
              </a:schemeClr>
            </a:solidFill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0761676" y="4521203"/>
            <a:ext cx="67733" cy="6773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9421" y="4707980"/>
            <a:ext cx="406400" cy="25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7422" y="4123278"/>
            <a:ext cx="762000" cy="3175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9482663" y="4538142"/>
            <a:ext cx="1185332" cy="64346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4145" y="5247229"/>
            <a:ext cx="1054100" cy="26670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>
            <a:off x="8285244" y="4114812"/>
            <a:ext cx="0" cy="457200"/>
          </a:xfrm>
          <a:prstGeom prst="line">
            <a:avLst/>
          </a:prstGeom>
          <a:ln>
            <a:solidFill>
              <a:schemeClr val="accent3">
                <a:alpha val="47000"/>
              </a:schemeClr>
            </a:solidFill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8238611" y="4555072"/>
            <a:ext cx="67733" cy="6773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295582" y="3758889"/>
            <a:ext cx="230465" cy="302035"/>
          </a:xfrm>
          <a:prstGeom prst="rect">
            <a:avLst/>
          </a:prstGeom>
          <a:solidFill>
            <a:schemeClr val="accent6">
              <a:alpha val="2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616" y="3635956"/>
            <a:ext cx="6213367" cy="54669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53230" y="3603965"/>
            <a:ext cx="6565967" cy="5941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830385" y="3758889"/>
            <a:ext cx="230465" cy="302035"/>
          </a:xfrm>
          <a:prstGeom prst="rect">
            <a:avLst/>
          </a:prstGeom>
          <a:solidFill>
            <a:schemeClr val="accent6">
              <a:alpha val="2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39FB72-EA25-0643-B9E5-B2426BDFBE1F}"/>
              </a:ext>
            </a:extLst>
          </p:cNvPr>
          <p:cNvSpPr/>
          <p:nvPr/>
        </p:nvSpPr>
        <p:spPr>
          <a:xfrm>
            <a:off x="853230" y="5392253"/>
            <a:ext cx="7385381" cy="5941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082919-BF70-9F4A-8B71-1488898635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492" y="5400726"/>
            <a:ext cx="72136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27" grpId="0" animBg="1"/>
      <p:bldP spid="25" grpId="0" animBg="1"/>
      <p:bldP spid="28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26E89ACF-AD9D-8745-8BC7-8DB235DF158D}"/>
              </a:ext>
            </a:extLst>
          </p:cNvPr>
          <p:cNvSpPr/>
          <p:nvPr/>
        </p:nvSpPr>
        <p:spPr>
          <a:xfrm>
            <a:off x="1613535" y="5737581"/>
            <a:ext cx="2618223" cy="746146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2474" y="1727654"/>
            <a:ext cx="2450592" cy="567680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Framework: Lower Bound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2575"/>
            <a:ext cx="5477933" cy="4818063"/>
          </a:xfrm>
        </p:spPr>
        <p:txBody>
          <a:bodyPr/>
          <a:lstStyle/>
          <a:p>
            <a:r>
              <a:rPr lang="en-US" dirty="0"/>
              <a:t>Regularization. Given strictly concave         :  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5625" y="1727653"/>
            <a:ext cx="1192673" cy="55454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17961" y="1820258"/>
            <a:ext cx="33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homotopy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58B4A-BC22-DC47-A7B9-995CEFDAC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325" y="1774146"/>
            <a:ext cx="7899400" cy="1143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852754" y="2321653"/>
            <a:ext cx="1200967" cy="6004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A17E127-461A-F84C-B5C3-79359D79C0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145" y="1308553"/>
            <a:ext cx="342900" cy="228600"/>
          </a:xfrm>
          <a:prstGeom prst="rect">
            <a:avLst/>
          </a:prstGeom>
        </p:spPr>
      </p:pic>
      <p:sp>
        <p:nvSpPr>
          <p:cNvPr id="41" name="Right Brace 40">
            <a:extLst>
              <a:ext uri="{FF2B5EF4-FFF2-40B4-BE49-F238E27FC236}">
                <a16:creationId xmlns:a16="http://schemas.microsoft.com/office/drawing/2014/main" id="{E173184C-F8C3-EB44-953A-FE302F684F6F}"/>
              </a:ext>
            </a:extLst>
          </p:cNvPr>
          <p:cNvSpPr/>
          <p:nvPr/>
        </p:nvSpPr>
        <p:spPr>
          <a:xfrm rot="5400000">
            <a:off x="5539384" y="1185943"/>
            <a:ext cx="331638" cy="7345425"/>
          </a:xfrm>
          <a:prstGeom prst="rightBrace">
            <a:avLst>
              <a:gd name="adj1" fmla="val 108136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934E91-0DB2-F542-AC1E-A93C4BBA641A}"/>
              </a:ext>
            </a:extLst>
          </p:cNvPr>
          <p:cNvSpPr txBox="1"/>
          <p:nvPr/>
        </p:nvSpPr>
        <p:spPr>
          <a:xfrm>
            <a:off x="838200" y="3086753"/>
            <a:ext cx="1002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the minimum on the right-hand side: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6D449-001C-B84A-B606-7AD1DE7D7EA8}"/>
              </a:ext>
            </a:extLst>
          </p:cNvPr>
          <p:cNvSpPr txBox="1"/>
          <p:nvPr/>
        </p:nvSpPr>
        <p:spPr>
          <a:xfrm>
            <a:off x="1586128" y="5318823"/>
            <a:ext cx="240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Fenchel</a:t>
            </a:r>
            <a:r>
              <a:rPr lang="en-US" dirty="0">
                <a:solidFill>
                  <a:schemeClr val="accent4"/>
                </a:solidFill>
              </a:rPr>
              <a:t> dual</a:t>
            </a:r>
          </a:p>
        </p:txBody>
      </p:sp>
      <p:pic>
        <p:nvPicPr>
          <p:cNvPr id="1029" name="homotopy.mp4">
            <a:hlinkClick r:id="" action="ppaction://media"/>
            <a:extLst>
              <a:ext uri="{FF2B5EF4-FFF2-40B4-BE49-F238E27FC236}">
                <a16:creationId xmlns:a16="http://schemas.microsoft.com/office/drawing/2014/main" id="{CAAD0346-8FDC-3F43-972B-99F9AEBC3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4505" t="19403" r="63818" b="25000"/>
          <a:stretch/>
        </p:blipFill>
        <p:spPr>
          <a:xfrm>
            <a:off x="9543485" y="1308553"/>
            <a:ext cx="1982094" cy="5083854"/>
          </a:xfrm>
          <a:prstGeom prst="rect">
            <a:avLst/>
          </a:prstGeom>
        </p:spPr>
      </p:pic>
      <p:pic>
        <p:nvPicPr>
          <p:cNvPr id="1030" name="homotopy_w_dual.mp4">
            <a:hlinkClick r:id="" action="ppaction://media"/>
            <a:extLst>
              <a:ext uri="{FF2B5EF4-FFF2-40B4-BE49-F238E27FC236}">
                <a16:creationId xmlns:a16="http://schemas.microsoft.com/office/drawing/2014/main" id="{271F1930-8954-9743-BBF9-E1BC8B56C6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14505" t="19906" r="65193" b="23023"/>
          <a:stretch/>
        </p:blipFill>
        <p:spPr>
          <a:xfrm>
            <a:off x="9543070" y="1351083"/>
            <a:ext cx="1856395" cy="5218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00128-4CC3-0F41-9489-BDD86FCF3D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795" y="3516520"/>
            <a:ext cx="81026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2DA9BA-03D4-3747-A8ED-34C64C6E17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6178" y="1748918"/>
            <a:ext cx="1701800" cy="469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F52F65-D135-7540-A133-E97F85CD2A7B}"/>
              </a:ext>
            </a:extLst>
          </p:cNvPr>
          <p:cNvSpPr/>
          <p:nvPr/>
        </p:nvSpPr>
        <p:spPr>
          <a:xfrm>
            <a:off x="4763386" y="1654012"/>
            <a:ext cx="2055143" cy="62818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4DE0D4-5A42-E74F-8A4D-534F468B86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773" t="-6751"/>
          <a:stretch/>
        </p:blipFill>
        <p:spPr>
          <a:xfrm>
            <a:off x="1828800" y="5931911"/>
            <a:ext cx="5523569" cy="36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F8C9D-DCDB-034C-9588-3CF8063F07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2564" y="5193093"/>
            <a:ext cx="1435100" cy="279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3A3D26AF-9A52-BB4B-A7B5-52799959F35A}"/>
              </a:ext>
            </a:extLst>
          </p:cNvPr>
          <p:cNvSpPr/>
          <p:nvPr/>
        </p:nvSpPr>
        <p:spPr>
          <a:xfrm>
            <a:off x="6609025" y="4906198"/>
            <a:ext cx="3288755" cy="1012060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CD06DF-B67A-4D4D-BB36-F34EA783D46C}"/>
              </a:ext>
            </a:extLst>
          </p:cNvPr>
          <p:cNvSpPr txBox="1"/>
          <p:nvPr/>
        </p:nvSpPr>
        <p:spPr>
          <a:xfrm>
            <a:off x="6853268" y="5116961"/>
            <a:ext cx="288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Closely related to </a:t>
            </a:r>
            <a:r>
              <a:rPr lang="en-US" dirty="0" err="1">
                <a:solidFill>
                  <a:schemeClr val="accent3"/>
                </a:solidFill>
              </a:rPr>
              <a:t>Nesterov’s</a:t>
            </a:r>
            <a:r>
              <a:rPr lang="en-US" dirty="0">
                <a:solidFill>
                  <a:schemeClr val="accent3"/>
                </a:solidFill>
              </a:rPr>
              <a:t> estimate sequence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29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4000" fill="hold"/>
                                        <p:tgtEl>
                                          <p:spTgt spid="10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000" fill="hold"/>
                                        <p:tgtEl>
                                          <p:spTgt spid="10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1029"/>
                </p:tgtEl>
              </p:cMediaNode>
            </p:vide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4" dur="1" fill="hold"/>
                                        <p:tgtEl>
                                          <p:spTgt spid="10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video>
              <p:cMediaNode vol="80000">
                <p:cTn id="85" fill="hold" display="0">
                  <p:stCondLst>
                    <p:cond delay="indefinite"/>
                  </p:stCondLst>
                </p:cTn>
                <p:tgtEl>
                  <p:spTgt spid="1030"/>
                </p:tgtEl>
              </p:cMediaNode>
            </p:vide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0" dur="1" fill="hold"/>
                                        <p:tgtEl>
                                          <p:spTgt spid="10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</p:childTnLst>
        </p:cTn>
      </p:par>
    </p:tnLst>
    <p:bldLst>
      <p:bldP spid="47" grpId="0" animBg="1"/>
      <p:bldP spid="9" grpId="0" animBg="1"/>
      <p:bldP spid="4" grpId="0" animBg="1"/>
      <p:bldP spid="12" grpId="0"/>
      <p:bldP spid="11" grpId="0" animBg="1"/>
      <p:bldP spid="41" grpId="0" animBg="1"/>
      <p:bldP spid="41" grpId="1" animBg="1"/>
      <p:bldP spid="43" grpId="0"/>
      <p:bldP spid="43" grpId="1"/>
      <p:bldP spid="46" grpId="0"/>
      <p:bldP spid="13" grpId="0" animBg="1"/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job talk">
      <a:dk1>
        <a:srgbClr val="000000"/>
      </a:dk1>
      <a:lt1>
        <a:srgbClr val="FFFFFF"/>
      </a:lt1>
      <a:dk2>
        <a:srgbClr val="042445"/>
      </a:dk2>
      <a:lt2>
        <a:srgbClr val="00D5FF"/>
      </a:lt2>
      <a:accent1>
        <a:srgbClr val="38D3D5"/>
      </a:accent1>
      <a:accent2>
        <a:srgbClr val="00A9D5"/>
      </a:accent2>
      <a:accent3>
        <a:srgbClr val="AB1F79"/>
      </a:accent3>
      <a:accent4>
        <a:srgbClr val="00A7A9"/>
      </a:accent4>
      <a:accent5>
        <a:srgbClr val="D74800"/>
      </a:accent5>
      <a:accent6>
        <a:srgbClr val="910C07"/>
      </a:accent6>
      <a:hlink>
        <a:srgbClr val="00A679"/>
      </a:hlink>
      <a:folHlink>
        <a:srgbClr val="007879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87537</TotalTime>
  <Words>1703</Words>
  <Application>Microsoft Macintosh PowerPoint</Application>
  <PresentationFormat>Widescreen</PresentationFormat>
  <Paragraphs>280</Paragraphs>
  <Slides>26</Slides>
  <Notes>20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Corbel</vt:lpstr>
      <vt:lpstr>Courier New</vt:lpstr>
      <vt:lpstr>Wingdings</vt:lpstr>
      <vt:lpstr>Office Theme</vt:lpstr>
      <vt:lpstr>The Approximate Duality Gap Technique and Applications</vt:lpstr>
      <vt:lpstr>The Basic Problem and the Oracle Model</vt:lpstr>
      <vt:lpstr>History and Why This Work </vt:lpstr>
      <vt:lpstr>The Big Picture &amp; Outline</vt:lpstr>
      <vt:lpstr>Outline</vt:lpstr>
      <vt:lpstr>The General Idea</vt:lpstr>
      <vt:lpstr>General Framework: Upper Bound</vt:lpstr>
      <vt:lpstr>General Framework: Lower Bound</vt:lpstr>
      <vt:lpstr>General Framework: Lower Bound</vt:lpstr>
      <vt:lpstr>Outline</vt:lpstr>
      <vt:lpstr>Continuous-Time Dual Averaging/Mirror Descent</vt:lpstr>
      <vt:lpstr>Continuous-Time Accelerated Method</vt:lpstr>
      <vt:lpstr>And Many More…</vt:lpstr>
      <vt:lpstr>Outline</vt:lpstr>
      <vt:lpstr>Classical Euler Discretization Methods</vt:lpstr>
      <vt:lpstr>Discretization of Accelerated Dynamics</vt:lpstr>
      <vt:lpstr>Refinement: AGD+</vt:lpstr>
      <vt:lpstr>A Few Notes Regarding the Discrete-Time Methods </vt:lpstr>
      <vt:lpstr>Illustration of the Algorithms</vt:lpstr>
      <vt:lpstr>Outline</vt:lpstr>
      <vt:lpstr>Locally-Accelerated Conditional Gradients</vt:lpstr>
      <vt:lpstr>Projections &amp; Projection-Free Methods</vt:lpstr>
      <vt:lpstr>Limitations to Global Acceleration</vt:lpstr>
      <vt:lpstr>Local Acceleration: Main Ideas</vt:lpstr>
      <vt:lpstr>Numerical Results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Accelerated Extra-Gradient Descent: A Novel Accelerated First-Order Method </dc:title>
  <dc:creator>Jelena Marasevic</dc:creator>
  <cp:lastModifiedBy>Diakonikolas, Jelena</cp:lastModifiedBy>
  <cp:revision>406</cp:revision>
  <cp:lastPrinted>2018-03-19T18:53:43Z</cp:lastPrinted>
  <dcterms:created xsi:type="dcterms:W3CDTF">2017-12-21T04:31:02Z</dcterms:created>
  <dcterms:modified xsi:type="dcterms:W3CDTF">2020-10-07T19:13:35Z</dcterms:modified>
</cp:coreProperties>
</file>